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7"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95" d="100"/>
          <a:sy n="95" d="100"/>
        </p:scale>
        <p:origin x="3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56DC80-ACE2-4C9F-896C-F046F2033CD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E1CCF5E-79EF-4992-AAFD-03C49D02E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9376568-058C-4EA2-88A1-5D43D86816CC}"/>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0D5ADCE8-8A29-407F-99C3-CECB9C7C0DA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C3C351-C689-44F1-BB60-EF149B368F61}"/>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380390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880F11-2DF2-4D87-9607-5007C5C5E44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FE367B0-3D6C-463E-97D0-A357C8CF38F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C79B09-BE17-4511-A1AC-44A196099688}"/>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3D499070-857E-4E1F-AF4D-F49B8B01AA6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5BBBF0-5435-42C4-B60E-0610B10ADC45}"/>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113095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EAED8B4-A3B6-445B-BB41-BF2AAB23605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2BE3DB5-CACA-4FE3-894C-2B286D1D9E0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AED3541-7F9C-4C34-980D-6115558847BB}"/>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8AA925E4-29DB-48EB-86D1-11AAB1CCC81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6D016F3-8AC9-43D7-81DF-81F094E2CCDB}"/>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214852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A1532E-58B3-4DA5-93D4-B19AB39BB35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C713397-D5E4-41A3-8468-C15620C6355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48D9A3B-1FA7-41A1-B6A6-4877CFBC67B4}"/>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8735654A-2292-47AC-A556-9C1D5FC0C76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9DC48E8-EF2D-42F5-92CC-2B5D4C8C71C5}"/>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251361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5A9B77-5C76-4765-9553-4212C13AEBE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B895199-E764-494F-9FC1-2114644F7C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B023170-869F-422D-90AA-931C2773CCFD}"/>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AD53BC7D-78B3-4905-833A-01ED39F7AD2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85F60F-07C9-43E4-A3EE-104F892AEF1B}"/>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411037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7657FB-978B-43D3-B35F-9E9AA5B013A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37303BB-A943-4A40-9993-FDDA53CECCA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3EA4689-B3A9-4134-AD3C-AA4DA99E446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F15E164-BD6E-4B67-AFBD-1C656604D62B}"/>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6" name="Fußzeilenplatzhalter 5">
            <a:extLst>
              <a:ext uri="{FF2B5EF4-FFF2-40B4-BE49-F238E27FC236}">
                <a16:creationId xmlns:a16="http://schemas.microsoft.com/office/drawing/2014/main" id="{3388B5C6-8E37-4C56-99AB-26A3315F469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AD38434-C81E-4565-AB5A-C540284B32C5}"/>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61155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E125A-049A-4828-97EB-E8F8EEBC1C7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4B878C6-32B2-4978-BB5F-DF00DAD3AA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641E597-0125-41B4-B86F-A22A1F82556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0F3C609-2E87-47DB-87A3-C22348CF6D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D77E520-6049-4047-BEFE-D52A5CE26A8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BBA57BD-908B-4CFD-AE4D-9837F5A3D7A8}"/>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8" name="Fußzeilenplatzhalter 7">
            <a:extLst>
              <a:ext uri="{FF2B5EF4-FFF2-40B4-BE49-F238E27FC236}">
                <a16:creationId xmlns:a16="http://schemas.microsoft.com/office/drawing/2014/main" id="{EDE5E6BF-9FA6-43F0-B7DF-3408B1DFF96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5CEDB43-215A-4A66-86DF-8A26C4A1BAAB}"/>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254810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3DD85A-3807-4D49-8BBB-8835714E818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C80D6D0-FFB7-4DA8-9EB7-A306DA701776}"/>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4" name="Fußzeilenplatzhalter 3">
            <a:extLst>
              <a:ext uri="{FF2B5EF4-FFF2-40B4-BE49-F238E27FC236}">
                <a16:creationId xmlns:a16="http://schemas.microsoft.com/office/drawing/2014/main" id="{33CA46D0-E903-473F-B42B-621B3E393E7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B0AD0BF-06ED-4A8E-8E1E-F1EA801EE9E1}"/>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258646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22C52DF-8959-41D1-9AAD-CD549B7D6488}"/>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3" name="Fußzeilenplatzhalter 2">
            <a:extLst>
              <a:ext uri="{FF2B5EF4-FFF2-40B4-BE49-F238E27FC236}">
                <a16:creationId xmlns:a16="http://schemas.microsoft.com/office/drawing/2014/main" id="{5486DF4B-096F-4636-A5E8-E5B5847FD52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1FE0F1F-C23E-4B66-84D6-BE2E42FBF96A}"/>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376162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5739D8-07F4-4B44-A7A5-11718A01F89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CC98087-D6E3-4F48-A024-17B5867ED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0B00C61-635D-4C21-9F98-38509B19D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082A0F9-2AB2-4A66-BA97-7A0AEAA11C39}"/>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6" name="Fußzeilenplatzhalter 5">
            <a:extLst>
              <a:ext uri="{FF2B5EF4-FFF2-40B4-BE49-F238E27FC236}">
                <a16:creationId xmlns:a16="http://schemas.microsoft.com/office/drawing/2014/main" id="{1C3B8C54-11E1-466B-BA09-EF145A9BDB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852CFB9-0AFA-4670-9E8F-E0191C2BFBFE}"/>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125502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1256F2-1902-42C9-9087-ADC74E8A161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4A30373-D39D-4C1D-A2F4-B5326C252A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79A71F6-F7B9-4A8D-95EF-566B838B7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AF5848-30A5-4774-B1C2-0C4E4058DA4E}"/>
              </a:ext>
            </a:extLst>
          </p:cNvPr>
          <p:cNvSpPr>
            <a:spLocks noGrp="1"/>
          </p:cNvSpPr>
          <p:nvPr>
            <p:ph type="dt" sz="half" idx="10"/>
          </p:nvPr>
        </p:nvSpPr>
        <p:spPr/>
        <p:txBody>
          <a:bodyPr/>
          <a:lstStyle/>
          <a:p>
            <a:fld id="{95C86708-671E-4E43-8D36-F475380EB6BC}" type="datetimeFigureOut">
              <a:rPr lang="de-DE" smtClean="0"/>
              <a:t>06.08.2024</a:t>
            </a:fld>
            <a:endParaRPr lang="de-DE"/>
          </a:p>
        </p:txBody>
      </p:sp>
      <p:sp>
        <p:nvSpPr>
          <p:cNvPr id="6" name="Fußzeilenplatzhalter 5">
            <a:extLst>
              <a:ext uri="{FF2B5EF4-FFF2-40B4-BE49-F238E27FC236}">
                <a16:creationId xmlns:a16="http://schemas.microsoft.com/office/drawing/2014/main" id="{7469FC5F-DE82-45F6-A29F-77DFEC5C565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0E1A638-AC51-4490-AFC0-FAD3292C4A80}"/>
              </a:ext>
            </a:extLst>
          </p:cNvPr>
          <p:cNvSpPr>
            <a:spLocks noGrp="1"/>
          </p:cNvSpPr>
          <p:nvPr>
            <p:ph type="sldNum" sz="quarter" idx="12"/>
          </p:nvPr>
        </p:nvSpPr>
        <p:spPr/>
        <p:txBody>
          <a:bodyPr/>
          <a:lstStyle/>
          <a:p>
            <a:fld id="{6E13E510-222E-4701-A1E5-F8C67376487D}" type="slidenum">
              <a:rPr lang="de-DE" smtClean="0"/>
              <a:t>‹Nr.›</a:t>
            </a:fld>
            <a:endParaRPr lang="de-DE"/>
          </a:p>
        </p:txBody>
      </p:sp>
    </p:spTree>
    <p:extLst>
      <p:ext uri="{BB962C8B-B14F-4D97-AF65-F5344CB8AC3E}">
        <p14:creationId xmlns:p14="http://schemas.microsoft.com/office/powerpoint/2010/main" val="190788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134E0CE-E7B3-4374-8B02-4F26E36A71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86E370F-FF4E-4759-A2CB-DFB3EB4489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B50863-0378-467A-8EE7-C0E066EA2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86708-671E-4E43-8D36-F475380EB6BC}" type="datetimeFigureOut">
              <a:rPr lang="de-DE" smtClean="0"/>
              <a:t>06.08.2024</a:t>
            </a:fld>
            <a:endParaRPr lang="de-DE"/>
          </a:p>
        </p:txBody>
      </p:sp>
      <p:sp>
        <p:nvSpPr>
          <p:cNvPr id="5" name="Fußzeilenplatzhalter 4">
            <a:extLst>
              <a:ext uri="{FF2B5EF4-FFF2-40B4-BE49-F238E27FC236}">
                <a16:creationId xmlns:a16="http://schemas.microsoft.com/office/drawing/2014/main" id="{5E5413A6-625F-44B6-AF85-25D16A019B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77CC375-67BE-4DA6-A639-A6A2871E4A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3E510-222E-4701-A1E5-F8C67376487D}" type="slidenum">
              <a:rPr lang="de-DE" smtClean="0"/>
              <a:t>‹Nr.›</a:t>
            </a:fld>
            <a:endParaRPr lang="de-DE"/>
          </a:p>
        </p:txBody>
      </p:sp>
    </p:spTree>
    <p:extLst>
      <p:ext uri="{BB962C8B-B14F-4D97-AF65-F5344CB8AC3E}">
        <p14:creationId xmlns:p14="http://schemas.microsoft.com/office/powerpoint/2010/main" val="187934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cxnSp>
        <p:nvCxnSpPr>
          <p:cNvPr id="27" name="Gerade Verbindung mit Pfeil 26">
            <a:extLst>
              <a:ext uri="{FF2B5EF4-FFF2-40B4-BE49-F238E27FC236}">
                <a16:creationId xmlns:a16="http://schemas.microsoft.com/office/drawing/2014/main" id="{D98E7137-0A95-4C3F-AF16-822B3ADC0B46}"/>
              </a:ext>
            </a:extLst>
          </p:cNvPr>
          <p:cNvCxnSpPr>
            <a:cxnSpLocks/>
          </p:cNvCxnSpPr>
          <p:nvPr/>
        </p:nvCxnSpPr>
        <p:spPr>
          <a:xfrm flipH="1" flipV="1">
            <a:off x="3895745" y="3625751"/>
            <a:ext cx="3215517" cy="2360736"/>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C1DEF59E-F3E2-46A5-BB6D-5BB0523FABB1}"/>
              </a:ext>
            </a:extLst>
          </p:cNvPr>
          <p:cNvSpPr>
            <a:spLocks noGrp="1"/>
          </p:cNvSpPr>
          <p:nvPr>
            <p:ph type="title"/>
          </p:nvPr>
        </p:nvSpPr>
        <p:spPr>
          <a:xfrm>
            <a:off x="102638" y="0"/>
            <a:ext cx="10543591" cy="1325563"/>
          </a:xfrm>
        </p:spPr>
        <p:txBody>
          <a:bodyPr>
            <a:normAutofit fontScale="90000"/>
          </a:bodyPr>
          <a:lstStyle/>
          <a:p>
            <a:r>
              <a:rPr lang="de-DE" sz="3100" b="1" dirty="0"/>
              <a:t>The „</a:t>
            </a:r>
            <a:r>
              <a:rPr lang="de-DE" sz="3100" b="1" dirty="0" err="1"/>
              <a:t>Protectorate</a:t>
            </a:r>
            <a:r>
              <a:rPr lang="de-DE" sz="3100" b="1" dirty="0"/>
              <a:t> of Bohemia and Moravia“ </a:t>
            </a:r>
            <a:r>
              <a:rPr lang="de-DE" sz="3100" b="1" dirty="0" err="1"/>
              <a:t>as</a:t>
            </a:r>
            <a:r>
              <a:rPr lang="de-DE" sz="3100" b="1" dirty="0"/>
              <a:t> a </a:t>
            </a:r>
            <a:r>
              <a:rPr lang="de-DE" sz="3100" b="1" dirty="0" err="1"/>
              <a:t>context</a:t>
            </a:r>
            <a:r>
              <a:rPr lang="de-DE" sz="3100" b="1" dirty="0"/>
              <a:t> of Nazi </a:t>
            </a:r>
            <a:r>
              <a:rPr lang="de-DE" sz="3100" b="1" dirty="0" err="1"/>
              <a:t>looting</a:t>
            </a:r>
            <a:br>
              <a:rPr lang="de-DE" sz="4000" dirty="0"/>
            </a:br>
            <a:r>
              <a:rPr lang="de-DE" sz="2200" dirty="0"/>
              <a:t>Book </a:t>
            </a:r>
            <a:r>
              <a:rPr lang="de-DE" sz="2200" dirty="0" err="1"/>
              <a:t>movements</a:t>
            </a:r>
            <a:r>
              <a:rPr lang="de-DE" sz="2200" dirty="0"/>
              <a:t> </a:t>
            </a:r>
            <a:r>
              <a:rPr lang="de-DE" sz="2200" dirty="0" err="1"/>
              <a:t>into</a:t>
            </a:r>
            <a:r>
              <a:rPr lang="de-DE" sz="2200" dirty="0"/>
              <a:t> the „</a:t>
            </a:r>
            <a:r>
              <a:rPr lang="de-DE" sz="2200" dirty="0" err="1"/>
              <a:t>Protectorate</a:t>
            </a:r>
            <a:r>
              <a:rPr lang="de-DE" sz="2200" dirty="0"/>
              <a:t>“, out of the „</a:t>
            </a:r>
            <a:r>
              <a:rPr lang="de-DE" sz="2200" dirty="0" err="1"/>
              <a:t>Protectorate</a:t>
            </a:r>
            <a:r>
              <a:rPr lang="de-DE" sz="2200" dirty="0"/>
              <a:t>“ and </a:t>
            </a:r>
            <a:r>
              <a:rPr lang="de-DE" sz="2200" dirty="0" err="1"/>
              <a:t>within</a:t>
            </a:r>
            <a:r>
              <a:rPr lang="de-DE" sz="2200" dirty="0"/>
              <a:t> the „</a:t>
            </a:r>
            <a:r>
              <a:rPr lang="de-DE" sz="2200" dirty="0" err="1"/>
              <a:t>Protectorate</a:t>
            </a:r>
            <a:r>
              <a:rPr lang="de-DE" sz="2200" dirty="0"/>
              <a:t>“, </a:t>
            </a:r>
            <a:r>
              <a:rPr lang="de-DE" sz="2200" dirty="0" err="1"/>
              <a:t>reconstructed</a:t>
            </a:r>
            <a:r>
              <a:rPr lang="de-DE" sz="2200" dirty="0"/>
              <a:t> on the </a:t>
            </a:r>
            <a:r>
              <a:rPr lang="de-DE" sz="2200" dirty="0" err="1"/>
              <a:t>basis</a:t>
            </a:r>
            <a:r>
              <a:rPr lang="de-DE" sz="2200" dirty="0"/>
              <a:t> of the </a:t>
            </a:r>
            <a:r>
              <a:rPr lang="de-DE" sz="2200" dirty="0" err="1"/>
              <a:t>books</a:t>
            </a:r>
            <a:r>
              <a:rPr lang="de-DE" sz="2200" dirty="0"/>
              <a:t> </a:t>
            </a:r>
            <a:r>
              <a:rPr lang="de-DE" sz="2200" dirty="0" err="1"/>
              <a:t>examined</a:t>
            </a:r>
            <a:r>
              <a:rPr lang="de-DE" sz="2200" dirty="0"/>
              <a:t> in the </a:t>
            </a:r>
            <a:r>
              <a:rPr lang="de-DE" sz="2200" dirty="0" err="1"/>
              <a:t>collection</a:t>
            </a:r>
            <a:r>
              <a:rPr lang="de-DE" sz="2200" dirty="0"/>
              <a:t> Davidovič at the HfJS. </a:t>
            </a:r>
            <a:endParaRPr lang="de-DE" sz="4000" dirty="0"/>
          </a:p>
        </p:txBody>
      </p:sp>
      <p:sp>
        <p:nvSpPr>
          <p:cNvPr id="11" name="Rechteck: abgerundete Ecken 10">
            <a:extLst>
              <a:ext uri="{FF2B5EF4-FFF2-40B4-BE49-F238E27FC236}">
                <a16:creationId xmlns:a16="http://schemas.microsoft.com/office/drawing/2014/main" id="{0005C510-1973-4155-BF37-1ED26E22CBDE}"/>
              </a:ext>
            </a:extLst>
          </p:cNvPr>
          <p:cNvSpPr/>
          <p:nvPr/>
        </p:nvSpPr>
        <p:spPr>
          <a:xfrm>
            <a:off x="586643" y="1320589"/>
            <a:ext cx="616872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Reich Security Main Office (RSHA), Berlin,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Collection of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seized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books</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from the German Reich</a:t>
            </a:r>
          </a:p>
        </p:txBody>
      </p:sp>
      <p:sp>
        <p:nvSpPr>
          <p:cNvPr id="13" name="Rechteck: abgerundete Ecken 12">
            <a:extLst>
              <a:ext uri="{FF2B5EF4-FFF2-40B4-BE49-F238E27FC236}">
                <a16:creationId xmlns:a16="http://schemas.microsoft.com/office/drawing/2014/main" id="{03310BDC-7247-4118-BE4D-45F953652E0D}"/>
              </a:ext>
            </a:extLst>
          </p:cNvPr>
          <p:cNvSpPr/>
          <p:nvPr/>
        </p:nvSpPr>
        <p:spPr>
          <a:xfrm>
            <a:off x="4105252" y="2613647"/>
            <a:ext cx="2256787" cy="10678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Theresienstadt, Book P</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rocessing</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G</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roup</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„Talmudkommando“</a:t>
            </a:r>
          </a:p>
        </p:txBody>
      </p:sp>
      <p:sp>
        <p:nvSpPr>
          <p:cNvPr id="14" name="Rechteck: abgerundete Ecken 13">
            <a:extLst>
              <a:ext uri="{FF2B5EF4-FFF2-40B4-BE49-F238E27FC236}">
                <a16:creationId xmlns:a16="http://schemas.microsoft.com/office/drawing/2014/main" id="{96B42D58-D5FD-4DB7-9E5F-0216E5541E49}"/>
              </a:ext>
            </a:extLst>
          </p:cNvPr>
          <p:cNvSpPr/>
          <p:nvPr/>
        </p:nvSpPr>
        <p:spPr>
          <a:xfrm>
            <a:off x="2137702" y="2613647"/>
            <a:ext cx="1779786" cy="10678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Theresienstadt, Public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Libaries</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hteck: abgerundete Ecken 14">
            <a:extLst>
              <a:ext uri="{FF2B5EF4-FFF2-40B4-BE49-F238E27FC236}">
                <a16:creationId xmlns:a16="http://schemas.microsoft.com/office/drawing/2014/main" id="{409F7826-889B-461B-A443-6EE217D50848}"/>
              </a:ext>
            </a:extLst>
          </p:cNvPr>
          <p:cNvSpPr/>
          <p:nvPr/>
        </p:nvSpPr>
        <p:spPr>
          <a:xfrm>
            <a:off x="7209114" y="2174474"/>
            <a:ext cx="2389307" cy="58000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Castles in Silesia and the Sudeten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area</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hteck: abgerundete Ecken 16">
            <a:extLst>
              <a:ext uri="{FF2B5EF4-FFF2-40B4-BE49-F238E27FC236}">
                <a16:creationId xmlns:a16="http://schemas.microsoft.com/office/drawing/2014/main" id="{7B5860E5-F8B8-47E5-86E4-BA51052C1434}"/>
              </a:ext>
            </a:extLst>
          </p:cNvPr>
          <p:cNvSpPr/>
          <p:nvPr/>
        </p:nvSpPr>
        <p:spPr>
          <a:xfrm>
            <a:off x="8553730" y="5035519"/>
            <a:ext cx="2777243" cy="82536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Jewish Museum Prague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including</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associated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buildings</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t>
            </a:r>
            <a:endParaRPr kumimoji="0" lang="de-DE"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18" name="Rechteck: abgerundete Ecken 17">
            <a:extLst>
              <a:ext uri="{FF2B5EF4-FFF2-40B4-BE49-F238E27FC236}">
                <a16:creationId xmlns:a16="http://schemas.microsoft.com/office/drawing/2014/main" id="{6A320D51-4D27-49C4-9B87-8C80F453EAAB}"/>
              </a:ext>
            </a:extLst>
          </p:cNvPr>
          <p:cNvSpPr/>
          <p:nvPr/>
        </p:nvSpPr>
        <p:spPr>
          <a:xfrm>
            <a:off x="6350197" y="6038589"/>
            <a:ext cx="2153937" cy="81941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Trusteeship</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Office (Treuhandstelle) Prague</a:t>
            </a:r>
          </a:p>
        </p:txBody>
      </p:sp>
      <p:sp>
        <p:nvSpPr>
          <p:cNvPr id="19" name="Rechteck: abgerundete Ecken 18">
            <a:extLst>
              <a:ext uri="{FF2B5EF4-FFF2-40B4-BE49-F238E27FC236}">
                <a16:creationId xmlns:a16="http://schemas.microsoft.com/office/drawing/2014/main" id="{A3318302-F85A-4AED-BA2A-2708ADEF8320}"/>
              </a:ext>
            </a:extLst>
          </p:cNvPr>
          <p:cNvSpPr/>
          <p:nvPr/>
        </p:nvSpPr>
        <p:spPr>
          <a:xfrm>
            <a:off x="2389519" y="4029565"/>
            <a:ext cx="1707687" cy="111304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Books in the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hand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luggage</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of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deportees</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hteck: abgerundete Ecken 20">
            <a:extLst>
              <a:ext uri="{FF2B5EF4-FFF2-40B4-BE49-F238E27FC236}">
                <a16:creationId xmlns:a16="http://schemas.microsoft.com/office/drawing/2014/main" id="{7C65469F-A975-4279-8F38-624A4FF42302}"/>
              </a:ext>
            </a:extLst>
          </p:cNvPr>
          <p:cNvSpPr/>
          <p:nvPr/>
        </p:nvSpPr>
        <p:spPr>
          <a:xfrm>
            <a:off x="9212591" y="3578032"/>
            <a:ext cx="2867275" cy="84221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Books of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deportees</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who</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were</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related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to the Prague Jewish Community</a:t>
            </a:r>
          </a:p>
        </p:txBody>
      </p:sp>
      <p:sp>
        <p:nvSpPr>
          <p:cNvPr id="22" name="Rechteck: abgerundete Ecken 21">
            <a:extLst>
              <a:ext uri="{FF2B5EF4-FFF2-40B4-BE49-F238E27FC236}">
                <a16:creationId xmlns:a16="http://schemas.microsoft.com/office/drawing/2014/main" id="{F462FE8D-B00F-41A1-B6D8-FC97CDDF838B}"/>
              </a:ext>
            </a:extLst>
          </p:cNvPr>
          <p:cNvSpPr/>
          <p:nvPr/>
        </p:nvSpPr>
        <p:spPr>
          <a:xfrm>
            <a:off x="3212841" y="5314950"/>
            <a:ext cx="2525486" cy="135107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Books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remaining</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in the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household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s of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deported</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Czechoslovakians</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 name="Gerade Verbindung mit Pfeil 3">
            <a:extLst>
              <a:ext uri="{FF2B5EF4-FFF2-40B4-BE49-F238E27FC236}">
                <a16:creationId xmlns:a16="http://schemas.microsoft.com/office/drawing/2014/main" id="{66D3F624-067D-4AB0-86B1-FD70724B3B71}"/>
              </a:ext>
            </a:extLst>
          </p:cNvPr>
          <p:cNvCxnSpPr>
            <a:cxnSpLocks/>
          </p:cNvCxnSpPr>
          <p:nvPr/>
        </p:nvCxnSpPr>
        <p:spPr>
          <a:xfrm>
            <a:off x="2819743" y="2282185"/>
            <a:ext cx="209704" cy="300831"/>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15FC6611-4B44-4DC5-8367-EBFA09B002BB}"/>
              </a:ext>
            </a:extLst>
          </p:cNvPr>
          <p:cNvCxnSpPr>
            <a:cxnSpLocks/>
          </p:cNvCxnSpPr>
          <p:nvPr/>
        </p:nvCxnSpPr>
        <p:spPr>
          <a:xfrm>
            <a:off x="4688299" y="2282185"/>
            <a:ext cx="209704" cy="33146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480DBF01-91C0-4656-B2D4-A30963CCE879}"/>
              </a:ext>
            </a:extLst>
          </p:cNvPr>
          <p:cNvCxnSpPr>
            <a:cxnSpLocks/>
          </p:cNvCxnSpPr>
          <p:nvPr/>
        </p:nvCxnSpPr>
        <p:spPr>
          <a:xfrm flipH="1" flipV="1">
            <a:off x="2935079" y="3681537"/>
            <a:ext cx="208348" cy="31760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80CBAA97-9414-4717-98F5-A9AD3D2B419C}"/>
              </a:ext>
            </a:extLst>
          </p:cNvPr>
          <p:cNvCxnSpPr>
            <a:cxnSpLocks/>
          </p:cNvCxnSpPr>
          <p:nvPr/>
        </p:nvCxnSpPr>
        <p:spPr>
          <a:xfrm>
            <a:off x="6876661" y="1968759"/>
            <a:ext cx="332453" cy="20571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AAFEBC0F-B6A3-4A71-86D7-235F53A8DF0B}"/>
              </a:ext>
            </a:extLst>
          </p:cNvPr>
          <p:cNvCxnSpPr>
            <a:cxnSpLocks/>
          </p:cNvCxnSpPr>
          <p:nvPr/>
        </p:nvCxnSpPr>
        <p:spPr>
          <a:xfrm flipH="1">
            <a:off x="6414179" y="2954215"/>
            <a:ext cx="341184" cy="169912"/>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AC54374A-4F58-4CF3-B571-E2D6479F9B88}"/>
              </a:ext>
            </a:extLst>
          </p:cNvPr>
          <p:cNvCxnSpPr>
            <a:cxnSpLocks/>
            <a:stCxn id="31" idx="3"/>
          </p:cNvCxnSpPr>
          <p:nvPr/>
        </p:nvCxnSpPr>
        <p:spPr>
          <a:xfrm flipV="1">
            <a:off x="6943192" y="2772823"/>
            <a:ext cx="244653" cy="133702"/>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7B578EF8-2801-463D-B3B2-364A7B87CFFE}"/>
              </a:ext>
            </a:extLst>
          </p:cNvPr>
          <p:cNvCxnSpPr>
            <a:cxnSpLocks/>
          </p:cNvCxnSpPr>
          <p:nvPr/>
        </p:nvCxnSpPr>
        <p:spPr>
          <a:xfrm flipH="1">
            <a:off x="10151706" y="4483264"/>
            <a:ext cx="349563" cy="55225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37F6D230-244F-439B-80BD-D19867932BA9}"/>
              </a:ext>
            </a:extLst>
          </p:cNvPr>
          <p:cNvCxnSpPr>
            <a:cxnSpLocks/>
          </p:cNvCxnSpPr>
          <p:nvPr/>
        </p:nvCxnSpPr>
        <p:spPr>
          <a:xfrm flipV="1">
            <a:off x="8617488" y="5944333"/>
            <a:ext cx="362338" cy="27279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E4ABA18B-FA91-4CD1-9217-F0E1AD500953}"/>
              </a:ext>
            </a:extLst>
          </p:cNvPr>
          <p:cNvCxnSpPr>
            <a:cxnSpLocks/>
          </p:cNvCxnSpPr>
          <p:nvPr/>
        </p:nvCxnSpPr>
        <p:spPr>
          <a:xfrm>
            <a:off x="5806416" y="6086022"/>
            <a:ext cx="473586" cy="11847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1" name="Textfeld 30">
            <a:extLst>
              <a:ext uri="{FF2B5EF4-FFF2-40B4-BE49-F238E27FC236}">
                <a16:creationId xmlns:a16="http://schemas.microsoft.com/office/drawing/2014/main" id="{0266FDFA-671D-4AE5-89E9-391B445F92C9}"/>
              </a:ext>
            </a:extLst>
          </p:cNvPr>
          <p:cNvSpPr txBox="1"/>
          <p:nvPr/>
        </p:nvSpPr>
        <p:spPr>
          <a:xfrm>
            <a:off x="6702484" y="2721859"/>
            <a:ext cx="2407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6" name="Rechteck: abgerundete Ecken 25">
            <a:extLst>
              <a:ext uri="{FF2B5EF4-FFF2-40B4-BE49-F238E27FC236}">
                <a16:creationId xmlns:a16="http://schemas.microsoft.com/office/drawing/2014/main" id="{3883E4BC-2AEB-47AC-8D71-6013F8A1EB6D}"/>
              </a:ext>
            </a:extLst>
          </p:cNvPr>
          <p:cNvSpPr/>
          <p:nvPr/>
        </p:nvSpPr>
        <p:spPr>
          <a:xfrm>
            <a:off x="9212591" y="6217127"/>
            <a:ext cx="2947086" cy="58000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Books from the Budapest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Rabbinical</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Seminary</a:t>
            </a:r>
          </a:p>
        </p:txBody>
      </p:sp>
      <p:cxnSp>
        <p:nvCxnSpPr>
          <p:cNvPr id="32" name="Gerade Verbindung mit Pfeil 31">
            <a:extLst>
              <a:ext uri="{FF2B5EF4-FFF2-40B4-BE49-F238E27FC236}">
                <a16:creationId xmlns:a16="http://schemas.microsoft.com/office/drawing/2014/main" id="{8CA3BCA7-9FD1-424A-B109-2EAA4EC7508A}"/>
              </a:ext>
            </a:extLst>
          </p:cNvPr>
          <p:cNvCxnSpPr>
            <a:cxnSpLocks/>
          </p:cNvCxnSpPr>
          <p:nvPr/>
        </p:nvCxnSpPr>
        <p:spPr>
          <a:xfrm flipH="1" flipV="1">
            <a:off x="10422295" y="5954916"/>
            <a:ext cx="221493" cy="23403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3" name="Rechteck: abgerundete Ecken 32">
            <a:extLst>
              <a:ext uri="{FF2B5EF4-FFF2-40B4-BE49-F238E27FC236}">
                <a16:creationId xmlns:a16="http://schemas.microsoft.com/office/drawing/2014/main" id="{94BA092B-26C1-4393-87C9-D1D5EE7DBA23}"/>
              </a:ext>
            </a:extLst>
          </p:cNvPr>
          <p:cNvSpPr/>
          <p:nvPr/>
        </p:nvSpPr>
        <p:spPr>
          <a:xfrm>
            <a:off x="5817280" y="3750443"/>
            <a:ext cx="2451214" cy="111264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Bücher tschechoslowakisch-jüdischer Gemeinden / Synagogen</a:t>
            </a:r>
          </a:p>
        </p:txBody>
      </p:sp>
      <p:cxnSp>
        <p:nvCxnSpPr>
          <p:cNvPr id="34" name="Gerade Verbindung mit Pfeil 33">
            <a:extLst>
              <a:ext uri="{FF2B5EF4-FFF2-40B4-BE49-F238E27FC236}">
                <a16:creationId xmlns:a16="http://schemas.microsoft.com/office/drawing/2014/main" id="{A2565EE2-9237-4D9B-BDED-0E270D7179C6}"/>
              </a:ext>
            </a:extLst>
          </p:cNvPr>
          <p:cNvCxnSpPr>
            <a:cxnSpLocks/>
          </p:cNvCxnSpPr>
          <p:nvPr/>
        </p:nvCxnSpPr>
        <p:spPr>
          <a:xfrm>
            <a:off x="8268494" y="4810378"/>
            <a:ext cx="285236" cy="23374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5" name="Rechteck: abgerundete Ecken 34">
            <a:extLst>
              <a:ext uri="{FF2B5EF4-FFF2-40B4-BE49-F238E27FC236}">
                <a16:creationId xmlns:a16="http://schemas.microsoft.com/office/drawing/2014/main" id="{2C2757B4-94B4-4F60-8075-9A99EACEA81B}"/>
              </a:ext>
            </a:extLst>
          </p:cNvPr>
          <p:cNvSpPr/>
          <p:nvPr/>
        </p:nvSpPr>
        <p:spPr>
          <a:xfrm>
            <a:off x="463030" y="5066823"/>
            <a:ext cx="1707686" cy="58000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Prague Gestapo</a:t>
            </a:r>
          </a:p>
        </p:txBody>
      </p:sp>
      <p:sp>
        <p:nvSpPr>
          <p:cNvPr id="36" name="Rechteck: abgerundete Ecken 35">
            <a:extLst>
              <a:ext uri="{FF2B5EF4-FFF2-40B4-BE49-F238E27FC236}">
                <a16:creationId xmlns:a16="http://schemas.microsoft.com/office/drawing/2014/main" id="{CADC57C1-9394-4CA4-8092-66E82167A6D1}"/>
              </a:ext>
            </a:extLst>
          </p:cNvPr>
          <p:cNvSpPr/>
          <p:nvPr/>
        </p:nvSpPr>
        <p:spPr>
          <a:xfrm>
            <a:off x="947051" y="6204499"/>
            <a:ext cx="1969628" cy="60121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Jewish Lodges in the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Protectorate</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37" name="Rechteck: abgerundete Ecken 36">
            <a:extLst>
              <a:ext uri="{FF2B5EF4-FFF2-40B4-BE49-F238E27FC236}">
                <a16:creationId xmlns:a16="http://schemas.microsoft.com/office/drawing/2014/main" id="{2792F3AB-E553-4ED6-946B-AD1368366D2B}"/>
              </a:ext>
            </a:extLst>
          </p:cNvPr>
          <p:cNvSpPr/>
          <p:nvPr/>
        </p:nvSpPr>
        <p:spPr>
          <a:xfrm>
            <a:off x="51320" y="3620276"/>
            <a:ext cx="1487999" cy="81633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NSDAP Main Archive München</a:t>
            </a:r>
          </a:p>
        </p:txBody>
      </p:sp>
      <p:cxnSp>
        <p:nvCxnSpPr>
          <p:cNvPr id="39" name="Gerade Verbindung mit Pfeil 38">
            <a:extLst>
              <a:ext uri="{FF2B5EF4-FFF2-40B4-BE49-F238E27FC236}">
                <a16:creationId xmlns:a16="http://schemas.microsoft.com/office/drawing/2014/main" id="{9DB922F2-77DD-463C-8673-AEC1E142F6CB}"/>
              </a:ext>
            </a:extLst>
          </p:cNvPr>
          <p:cNvCxnSpPr>
            <a:cxnSpLocks/>
            <a:endCxn id="37" idx="2"/>
          </p:cNvCxnSpPr>
          <p:nvPr/>
        </p:nvCxnSpPr>
        <p:spPr>
          <a:xfrm flipH="1" flipV="1">
            <a:off x="795320" y="4436614"/>
            <a:ext cx="151732" cy="530188"/>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3DAE7EC3-B57C-4E35-BE77-A87539EABD8C}"/>
              </a:ext>
            </a:extLst>
          </p:cNvPr>
          <p:cNvCxnSpPr>
            <a:cxnSpLocks/>
          </p:cNvCxnSpPr>
          <p:nvPr/>
        </p:nvCxnSpPr>
        <p:spPr>
          <a:xfrm flipH="1" flipV="1">
            <a:off x="1274985" y="5683344"/>
            <a:ext cx="151730" cy="43919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46" name="Rechteck: abgerundete Ecken 45">
            <a:extLst>
              <a:ext uri="{FF2B5EF4-FFF2-40B4-BE49-F238E27FC236}">
                <a16:creationId xmlns:a16="http://schemas.microsoft.com/office/drawing/2014/main" id="{B7AA4122-E931-44D2-AD97-F75B6154C541}"/>
              </a:ext>
            </a:extLst>
          </p:cNvPr>
          <p:cNvSpPr/>
          <p:nvPr/>
        </p:nvSpPr>
        <p:spPr>
          <a:xfrm>
            <a:off x="9961814" y="1439250"/>
            <a:ext cx="2146139" cy="176997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Reinhard-Heydrich-</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Foundation</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 Oriental. Institute German Univ. Prague</a:t>
            </a:r>
          </a:p>
        </p:txBody>
      </p:sp>
      <p:sp>
        <p:nvSpPr>
          <p:cNvPr id="47" name="Rechteck: abgerundete Ecken 46">
            <a:extLst>
              <a:ext uri="{FF2B5EF4-FFF2-40B4-BE49-F238E27FC236}">
                <a16:creationId xmlns:a16="http://schemas.microsoft.com/office/drawing/2014/main" id="{CDE92C74-EB70-4422-9633-28EF3EA8B5B3}"/>
              </a:ext>
            </a:extLst>
          </p:cNvPr>
          <p:cNvSpPr/>
          <p:nvPr/>
        </p:nvSpPr>
        <p:spPr>
          <a:xfrm>
            <a:off x="6609514" y="5132246"/>
            <a:ext cx="1707686" cy="3621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NS-</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Officials</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8" name="Gerade Verbindung mit Pfeil 47">
            <a:extLst>
              <a:ext uri="{FF2B5EF4-FFF2-40B4-BE49-F238E27FC236}">
                <a16:creationId xmlns:a16="http://schemas.microsoft.com/office/drawing/2014/main" id="{94CF2DC0-6EA9-4F1F-9420-6ADEEC301CA8}"/>
              </a:ext>
            </a:extLst>
          </p:cNvPr>
          <p:cNvCxnSpPr>
            <a:cxnSpLocks/>
          </p:cNvCxnSpPr>
          <p:nvPr/>
        </p:nvCxnSpPr>
        <p:spPr>
          <a:xfrm flipH="1" flipV="1">
            <a:off x="7463357" y="5546480"/>
            <a:ext cx="77760" cy="446899"/>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a:extLst>
              <a:ext uri="{FF2B5EF4-FFF2-40B4-BE49-F238E27FC236}">
                <a16:creationId xmlns:a16="http://schemas.microsoft.com/office/drawing/2014/main" id="{1B5D3DA6-2651-4B1E-AF96-2ACBECD457C3}"/>
              </a:ext>
            </a:extLst>
          </p:cNvPr>
          <p:cNvCxnSpPr>
            <a:cxnSpLocks/>
          </p:cNvCxnSpPr>
          <p:nvPr/>
        </p:nvCxnSpPr>
        <p:spPr>
          <a:xfrm flipV="1">
            <a:off x="8317200" y="2974991"/>
            <a:ext cx="1644614" cy="706546"/>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2400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Breitbild</PresentationFormat>
  <Paragraphs>19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The „Protectorate of Bohemia and Moravia“ as a context of Nazi looting Book movements into the „Protectorate“, out of the „Protectorate“ and within the „Protectorate“, reconstructed on the basis of the books examined in the collection Davidovič at the HfJS.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„Protectorate of Bohemia and Moravia“ as a context of Nazi looting Book movements into the „Protectorate“, out of the „Protectorate“ and within the „Protectorate“, reconstructed on the basis of the books examined in the collection Davidovič at the HfJS.</dc:title>
  <dc:creator>Zschommler</dc:creator>
  <cp:lastModifiedBy>Zschommler</cp:lastModifiedBy>
  <cp:revision>2</cp:revision>
  <dcterms:created xsi:type="dcterms:W3CDTF">2024-08-06T11:32:14Z</dcterms:created>
  <dcterms:modified xsi:type="dcterms:W3CDTF">2024-08-06T11:36:30Z</dcterms:modified>
</cp:coreProperties>
</file>