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webextensions/webextension7.xml" ContentType="application/vnd.ms-office.webextension+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9" r:id="rId2"/>
  </p:sldMasterIdLst>
  <p:notesMasterIdLst>
    <p:notesMasterId r:id="rId30"/>
  </p:notesMasterIdLst>
  <p:sldIdLst>
    <p:sldId id="256" r:id="rId3"/>
    <p:sldId id="259" r:id="rId4"/>
    <p:sldId id="289" r:id="rId5"/>
    <p:sldId id="288" r:id="rId6"/>
    <p:sldId id="260" r:id="rId7"/>
    <p:sldId id="269" r:id="rId8"/>
    <p:sldId id="261" r:id="rId9"/>
    <p:sldId id="275" r:id="rId10"/>
    <p:sldId id="276" r:id="rId11"/>
    <p:sldId id="277" r:id="rId12"/>
    <p:sldId id="273" r:id="rId13"/>
    <p:sldId id="274" r:id="rId14"/>
    <p:sldId id="262" r:id="rId15"/>
    <p:sldId id="278" r:id="rId16"/>
    <p:sldId id="279" r:id="rId17"/>
    <p:sldId id="280" r:id="rId18"/>
    <p:sldId id="263" r:id="rId19"/>
    <p:sldId id="281" r:id="rId20"/>
    <p:sldId id="282" r:id="rId21"/>
    <p:sldId id="284" r:id="rId22"/>
    <p:sldId id="283" r:id="rId23"/>
    <p:sldId id="264" r:id="rId24"/>
    <p:sldId id="265" r:id="rId25"/>
    <p:sldId id="267" r:id="rId26"/>
    <p:sldId id="287" r:id="rId27"/>
    <p:sldId id="286" r:id="rId28"/>
    <p:sldId id="26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07"/>
    <p:restoredTop sz="96327"/>
  </p:normalViewPr>
  <p:slideViewPr>
    <p:cSldViewPr snapToGrid="0" snapToObjects="1">
      <p:cViewPr varScale="1">
        <p:scale>
          <a:sx n="95" d="100"/>
          <a:sy n="9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6848-3792-BB46-A638-868848253573}" type="datetimeFigureOut">
              <a:rPr lang="de-DE" smtClean="0"/>
              <a:t>23.03.2021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091DD-EE48-2B46-A1B9-1C1BAE9BCDCC}" type="slidenum">
              <a:rPr lang="de-DE" smtClean="0"/>
              <a:t>‹Nr.›</a:t>
            </a:fld>
            <a:endParaRPr lang="de-DE"/>
          </a:p>
        </p:txBody>
      </p:sp>
    </p:spTree>
    <p:extLst>
      <p:ext uri="{BB962C8B-B14F-4D97-AF65-F5344CB8AC3E}">
        <p14:creationId xmlns:p14="http://schemas.microsoft.com/office/powerpoint/2010/main" val="19659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6091DD-EE48-2B46-A1B9-1C1BAE9BCDCC}" type="slidenum">
              <a:rPr lang="de-DE" smtClean="0"/>
              <a:t>27</a:t>
            </a:fld>
            <a:endParaRPr lang="de-DE"/>
          </a:p>
        </p:txBody>
      </p:sp>
    </p:spTree>
    <p:extLst>
      <p:ext uri="{BB962C8B-B14F-4D97-AF65-F5344CB8AC3E}">
        <p14:creationId xmlns:p14="http://schemas.microsoft.com/office/powerpoint/2010/main" val="420192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e-DE"/>
              <a:t>Mastertitelformat bearbeiten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7" name="Date Placeholder 6"/>
          <p:cNvSpPr>
            <a:spLocks noGrp="1"/>
          </p:cNvSpPr>
          <p:nvPr>
            <p:ph type="dt" sz="half" idx="10"/>
          </p:nvPr>
        </p:nvSpPr>
        <p:spPr/>
        <p:txBody>
          <a:bodyPr/>
          <a:lstStyle/>
          <a:p>
            <a:r>
              <a:rPr lang="en-US" dirty="0"/>
              <a:t>18. </a:t>
            </a:r>
            <a:r>
              <a:rPr lang="en-US" dirty="0" err="1"/>
              <a:t>März</a:t>
            </a:r>
            <a:r>
              <a:rPr lang="en-US" dirty="0"/>
              <a:t> 2021</a:t>
            </a:r>
          </a:p>
        </p:txBody>
      </p:sp>
      <p:sp>
        <p:nvSpPr>
          <p:cNvPr id="8" name="Footer Placeholder 7"/>
          <p:cNvSpPr>
            <a:spLocks noGrp="1"/>
          </p:cNvSpPr>
          <p:nvPr>
            <p:ph type="ftr" sz="quarter" idx="11"/>
          </p:nvPr>
        </p:nvSpPr>
        <p:spPr/>
        <p:txBody>
          <a:bodyPr/>
          <a:lstStyle/>
          <a:p>
            <a:r>
              <a:rPr lang="en-US" dirty="0" err="1"/>
              <a:t>Provenienz-Forschung-Daten</a:t>
            </a:r>
            <a:r>
              <a:rPr lang="en-US" dirty="0"/>
              <a:t>: </a:t>
            </a:r>
            <a:r>
              <a:rPr lang="en-US" dirty="0" err="1"/>
              <a:t>Wikidata</a:t>
            </a:r>
            <a:r>
              <a:rPr lang="en-US" dirty="0"/>
              <a:t> / Andreas Kennecke, UB Potsdam</a:t>
            </a:r>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5B902-9E86-714B-987B-FEB9D662DA8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281CF8B-A242-E542-9C19-5EAA3619559E}"/>
              </a:ext>
            </a:extLst>
          </p:cNvPr>
          <p:cNvSpPr>
            <a:spLocks noGrp="1"/>
          </p:cNvSpPr>
          <p:nvPr>
            <p:ph type="dt" sz="half" idx="10"/>
          </p:nvPr>
        </p:nvSpPr>
        <p:spPr/>
        <p:txBody>
          <a:bodyPr/>
          <a:lstStyle/>
          <a:p>
            <a:r>
              <a:rPr lang="en-US"/>
              <a:t>18. März 2021</a:t>
            </a:r>
            <a:endParaRPr lang="en-US" dirty="0"/>
          </a:p>
        </p:txBody>
      </p:sp>
      <p:sp>
        <p:nvSpPr>
          <p:cNvPr id="4" name="Fußzeilenplatzhalter 3">
            <a:extLst>
              <a:ext uri="{FF2B5EF4-FFF2-40B4-BE49-F238E27FC236}">
                <a16:creationId xmlns:a16="http://schemas.microsoft.com/office/drawing/2014/main" id="{B9D5B85B-4EB4-AC4E-96D7-E8F841ECFECF}"/>
              </a:ext>
            </a:extLst>
          </p:cNvPr>
          <p:cNvSpPr>
            <a:spLocks noGrp="1"/>
          </p:cNvSpPr>
          <p:nvPr>
            <p:ph type="ftr" sz="quarter" idx="11"/>
          </p:nvPr>
        </p:nvSpPr>
        <p:spPr/>
        <p:txBody>
          <a:bodyPr/>
          <a:lstStyle/>
          <a:p>
            <a:r>
              <a:rPr lang="en-US"/>
              <a:t>Provenienz-Forschung-Daten: Wikidata / Andreas Kennecke, UB Potsdam</a:t>
            </a:r>
            <a:endParaRPr lang="en-US" dirty="0"/>
          </a:p>
        </p:txBody>
      </p:sp>
      <p:sp>
        <p:nvSpPr>
          <p:cNvPr id="5" name="Foliennummernplatzhalter 4">
            <a:extLst>
              <a:ext uri="{FF2B5EF4-FFF2-40B4-BE49-F238E27FC236}">
                <a16:creationId xmlns:a16="http://schemas.microsoft.com/office/drawing/2014/main" id="{B3D2192A-7F0D-6741-8C05-A54467D09A2D}"/>
              </a:ext>
            </a:extLst>
          </p:cNvPr>
          <p:cNvSpPr>
            <a:spLocks noGrp="1"/>
          </p:cNvSpPr>
          <p:nvPr>
            <p:ph type="sldNum" sz="quarter" idx="12"/>
          </p:nvPr>
        </p:nvSpPr>
        <p:spPr/>
        <p:txBody>
          <a:bodyPr/>
          <a:lstStyle/>
          <a:p>
            <a:fld id="{8A7A6979-0714-4377-B894-6BE4C2D6E202}" type="slidenum">
              <a:rPr lang="en-US" smtClean="0"/>
              <a:pPr/>
              <a:t>‹Nr.›</a:t>
            </a:fld>
            <a:endParaRPr lang="en-US" dirty="0"/>
          </a:p>
        </p:txBody>
      </p:sp>
    </p:spTree>
    <p:extLst>
      <p:ext uri="{BB962C8B-B14F-4D97-AF65-F5344CB8AC3E}">
        <p14:creationId xmlns:p14="http://schemas.microsoft.com/office/powerpoint/2010/main" val="950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A5182-F21E-1940-9449-864B00774F1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8E3F53C-B523-B045-8A5E-6EFA5AA35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4FC68C7-DC89-1745-827A-97770BC9583B}"/>
              </a:ext>
            </a:extLst>
          </p:cNvPr>
          <p:cNvSpPr>
            <a:spLocks noGrp="1"/>
          </p:cNvSpPr>
          <p:nvPr>
            <p:ph type="dt" sz="half" idx="10"/>
          </p:nvPr>
        </p:nvSpPr>
        <p:spPr/>
        <p:txBody>
          <a:bodyPr/>
          <a:lstStyle/>
          <a:p>
            <a:fld id="{D25BC0F3-18E7-C641-B74E-92644102CC56}" type="datetimeFigureOut">
              <a:rPr lang="de-DE" smtClean="0"/>
              <a:t>23.03.2021</a:t>
            </a:fld>
            <a:endParaRPr lang="de-DE"/>
          </a:p>
        </p:txBody>
      </p:sp>
      <p:sp>
        <p:nvSpPr>
          <p:cNvPr id="5" name="Fußzeilenplatzhalter 4">
            <a:extLst>
              <a:ext uri="{FF2B5EF4-FFF2-40B4-BE49-F238E27FC236}">
                <a16:creationId xmlns:a16="http://schemas.microsoft.com/office/drawing/2014/main" id="{67B786FB-CB8A-AE49-A8D2-78F90EEF67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52C611D-18EA-2448-A882-8112C9216243}"/>
              </a:ext>
            </a:extLst>
          </p:cNvPr>
          <p:cNvSpPr>
            <a:spLocks noGrp="1"/>
          </p:cNvSpPr>
          <p:nvPr>
            <p:ph type="sldNum" sz="quarter" idx="12"/>
          </p:nvPr>
        </p:nvSpPr>
        <p:spPr/>
        <p:txBody>
          <a:bodyPr/>
          <a:lstStyle/>
          <a:p>
            <a:fld id="{46274A95-2F4B-0442-B222-CA5CE1717686}" type="slidenum">
              <a:rPr lang="de-DE" smtClean="0"/>
              <a:t>‹Nr.›</a:t>
            </a:fld>
            <a:endParaRPr lang="de-DE"/>
          </a:p>
        </p:txBody>
      </p:sp>
    </p:spTree>
    <p:extLst>
      <p:ext uri="{BB962C8B-B14F-4D97-AF65-F5344CB8AC3E}">
        <p14:creationId xmlns:p14="http://schemas.microsoft.com/office/powerpoint/2010/main" val="351763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273A7-18FB-1446-980B-E59BB55A796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C551017-5481-8246-956E-8113A3909F7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82110E-3B3D-454C-946A-6CAFDFD97930}"/>
              </a:ext>
            </a:extLst>
          </p:cNvPr>
          <p:cNvSpPr>
            <a:spLocks noGrp="1"/>
          </p:cNvSpPr>
          <p:nvPr>
            <p:ph type="dt" sz="half" idx="10"/>
          </p:nvPr>
        </p:nvSpPr>
        <p:spPr/>
        <p:txBody>
          <a:bodyPr/>
          <a:lstStyle/>
          <a:p>
            <a:fld id="{D25BC0F3-18E7-C641-B74E-92644102CC56}" type="datetimeFigureOut">
              <a:rPr lang="de-DE" smtClean="0"/>
              <a:t>23.03.2021</a:t>
            </a:fld>
            <a:endParaRPr lang="de-DE"/>
          </a:p>
        </p:txBody>
      </p:sp>
      <p:sp>
        <p:nvSpPr>
          <p:cNvPr id="5" name="Fußzeilenplatzhalter 4">
            <a:extLst>
              <a:ext uri="{FF2B5EF4-FFF2-40B4-BE49-F238E27FC236}">
                <a16:creationId xmlns:a16="http://schemas.microsoft.com/office/drawing/2014/main" id="{1FFA2717-F81D-0B42-81E5-C1A0A9AEA62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386E5C5-7755-7A4B-A684-905C6FAD4664}"/>
              </a:ext>
            </a:extLst>
          </p:cNvPr>
          <p:cNvSpPr>
            <a:spLocks noGrp="1"/>
          </p:cNvSpPr>
          <p:nvPr>
            <p:ph type="sldNum" sz="quarter" idx="12"/>
          </p:nvPr>
        </p:nvSpPr>
        <p:spPr/>
        <p:txBody>
          <a:bodyPr/>
          <a:lstStyle/>
          <a:p>
            <a:fld id="{46274A95-2F4B-0442-B222-CA5CE1717686}" type="slidenum">
              <a:rPr lang="de-DE" smtClean="0"/>
              <a:t>‹Nr.›</a:t>
            </a:fld>
            <a:endParaRPr lang="de-DE"/>
          </a:p>
        </p:txBody>
      </p:sp>
    </p:spTree>
    <p:extLst>
      <p:ext uri="{BB962C8B-B14F-4D97-AF65-F5344CB8AC3E}">
        <p14:creationId xmlns:p14="http://schemas.microsoft.com/office/powerpoint/2010/main" val="1948060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9F799-A6EF-C54F-BDDE-BA41F55C71B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498A832-3099-9D42-AD9E-CC579521DB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D60F285-B8B4-A940-8FC7-53358F18480C}"/>
              </a:ext>
            </a:extLst>
          </p:cNvPr>
          <p:cNvSpPr>
            <a:spLocks noGrp="1"/>
          </p:cNvSpPr>
          <p:nvPr>
            <p:ph type="dt" sz="half" idx="10"/>
          </p:nvPr>
        </p:nvSpPr>
        <p:spPr/>
        <p:txBody>
          <a:bodyPr/>
          <a:lstStyle/>
          <a:p>
            <a:fld id="{D25BC0F3-18E7-C641-B74E-92644102CC56}" type="datetimeFigureOut">
              <a:rPr lang="de-DE" smtClean="0"/>
              <a:t>23.03.2021</a:t>
            </a:fld>
            <a:endParaRPr lang="de-DE"/>
          </a:p>
        </p:txBody>
      </p:sp>
      <p:sp>
        <p:nvSpPr>
          <p:cNvPr id="5" name="Fußzeilenplatzhalter 4">
            <a:extLst>
              <a:ext uri="{FF2B5EF4-FFF2-40B4-BE49-F238E27FC236}">
                <a16:creationId xmlns:a16="http://schemas.microsoft.com/office/drawing/2014/main" id="{89684522-8C33-3E48-84E2-7D64B7ED892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8A87B11-24F1-D543-ACDD-2527B0BE6613}"/>
              </a:ext>
            </a:extLst>
          </p:cNvPr>
          <p:cNvSpPr>
            <a:spLocks noGrp="1"/>
          </p:cNvSpPr>
          <p:nvPr>
            <p:ph type="sldNum" sz="quarter" idx="12"/>
          </p:nvPr>
        </p:nvSpPr>
        <p:spPr/>
        <p:txBody>
          <a:bodyPr/>
          <a:lstStyle/>
          <a:p>
            <a:fld id="{46274A95-2F4B-0442-B222-CA5CE1717686}" type="slidenum">
              <a:rPr lang="de-DE" smtClean="0"/>
              <a:t>‹Nr.›</a:t>
            </a:fld>
            <a:endParaRPr lang="de-DE"/>
          </a:p>
        </p:txBody>
      </p:sp>
    </p:spTree>
    <p:extLst>
      <p:ext uri="{BB962C8B-B14F-4D97-AF65-F5344CB8AC3E}">
        <p14:creationId xmlns:p14="http://schemas.microsoft.com/office/powerpoint/2010/main" val="3657716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4E2DA-6169-0947-B404-4AF9FB0572F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CC6AF58-5930-2D43-B6A1-0E81EBE0835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1781047-7449-E449-B1AB-7F48A3AFDDF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A0DEA2F-2F97-B44B-9F03-B88E1FE6751D}"/>
              </a:ext>
            </a:extLst>
          </p:cNvPr>
          <p:cNvSpPr>
            <a:spLocks noGrp="1"/>
          </p:cNvSpPr>
          <p:nvPr>
            <p:ph type="dt" sz="half" idx="10"/>
          </p:nvPr>
        </p:nvSpPr>
        <p:spPr/>
        <p:txBody>
          <a:bodyPr/>
          <a:lstStyle/>
          <a:p>
            <a:fld id="{D25BC0F3-18E7-C641-B74E-92644102CC56}" type="datetimeFigureOut">
              <a:rPr lang="de-DE" smtClean="0"/>
              <a:t>23.03.2021</a:t>
            </a:fld>
            <a:endParaRPr lang="de-DE"/>
          </a:p>
        </p:txBody>
      </p:sp>
      <p:sp>
        <p:nvSpPr>
          <p:cNvPr id="6" name="Fußzeilenplatzhalter 5">
            <a:extLst>
              <a:ext uri="{FF2B5EF4-FFF2-40B4-BE49-F238E27FC236}">
                <a16:creationId xmlns:a16="http://schemas.microsoft.com/office/drawing/2014/main" id="{339A30B7-D3D9-D149-AA4C-521A03CD53B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1AE0B6E-6E5F-2D48-8B4C-83F8341EC179}"/>
              </a:ext>
            </a:extLst>
          </p:cNvPr>
          <p:cNvSpPr>
            <a:spLocks noGrp="1"/>
          </p:cNvSpPr>
          <p:nvPr>
            <p:ph type="sldNum" sz="quarter" idx="12"/>
          </p:nvPr>
        </p:nvSpPr>
        <p:spPr/>
        <p:txBody>
          <a:bodyPr/>
          <a:lstStyle/>
          <a:p>
            <a:fld id="{46274A95-2F4B-0442-B222-CA5CE1717686}" type="slidenum">
              <a:rPr lang="de-DE" smtClean="0"/>
              <a:t>‹Nr.›</a:t>
            </a:fld>
            <a:endParaRPr lang="de-DE"/>
          </a:p>
        </p:txBody>
      </p:sp>
    </p:spTree>
    <p:extLst>
      <p:ext uri="{BB962C8B-B14F-4D97-AF65-F5344CB8AC3E}">
        <p14:creationId xmlns:p14="http://schemas.microsoft.com/office/powerpoint/2010/main" val="946383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F23C8-A308-404C-AD01-E7AED53A0A6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73F1F30-A413-284B-8CEE-17F688DB60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BBAB77F-B2A8-7743-8BCC-D916F2FD2DE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256672A-9039-FC44-84A6-DDCFA7215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BD59521-D200-5E4A-9A65-CF2F1A660F4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5756066-2DB9-0745-B423-BDA34660B83E}"/>
              </a:ext>
            </a:extLst>
          </p:cNvPr>
          <p:cNvSpPr>
            <a:spLocks noGrp="1"/>
          </p:cNvSpPr>
          <p:nvPr>
            <p:ph type="dt" sz="half" idx="10"/>
          </p:nvPr>
        </p:nvSpPr>
        <p:spPr/>
        <p:txBody>
          <a:bodyPr/>
          <a:lstStyle/>
          <a:p>
            <a:fld id="{D25BC0F3-18E7-C641-B74E-92644102CC56}" type="datetimeFigureOut">
              <a:rPr lang="de-DE" smtClean="0"/>
              <a:t>23.03.2021</a:t>
            </a:fld>
            <a:endParaRPr lang="de-DE"/>
          </a:p>
        </p:txBody>
      </p:sp>
      <p:sp>
        <p:nvSpPr>
          <p:cNvPr id="8" name="Fußzeilenplatzhalter 7">
            <a:extLst>
              <a:ext uri="{FF2B5EF4-FFF2-40B4-BE49-F238E27FC236}">
                <a16:creationId xmlns:a16="http://schemas.microsoft.com/office/drawing/2014/main" id="{1A0CD7D1-A03E-344A-B07F-6F59040AA92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C8623B5-3532-F946-A14B-7F5CC3FBBD8B}"/>
              </a:ext>
            </a:extLst>
          </p:cNvPr>
          <p:cNvSpPr>
            <a:spLocks noGrp="1"/>
          </p:cNvSpPr>
          <p:nvPr>
            <p:ph type="sldNum" sz="quarter" idx="12"/>
          </p:nvPr>
        </p:nvSpPr>
        <p:spPr/>
        <p:txBody>
          <a:bodyPr/>
          <a:lstStyle/>
          <a:p>
            <a:fld id="{46274A95-2F4B-0442-B222-CA5CE1717686}" type="slidenum">
              <a:rPr lang="de-DE" smtClean="0"/>
              <a:t>‹Nr.›</a:t>
            </a:fld>
            <a:endParaRPr lang="de-DE"/>
          </a:p>
        </p:txBody>
      </p:sp>
    </p:spTree>
    <p:extLst>
      <p:ext uri="{BB962C8B-B14F-4D97-AF65-F5344CB8AC3E}">
        <p14:creationId xmlns:p14="http://schemas.microsoft.com/office/powerpoint/2010/main" val="2554194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1631D-EDE8-1F4B-8509-CFA71F8B4B2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447F81B-1B62-A74E-807D-9772BA2D670F}"/>
              </a:ext>
            </a:extLst>
          </p:cNvPr>
          <p:cNvSpPr>
            <a:spLocks noGrp="1"/>
          </p:cNvSpPr>
          <p:nvPr>
            <p:ph type="dt" sz="half" idx="10"/>
          </p:nvPr>
        </p:nvSpPr>
        <p:spPr/>
        <p:txBody>
          <a:bodyPr/>
          <a:lstStyle/>
          <a:p>
            <a:fld id="{D25BC0F3-18E7-C641-B74E-92644102CC56}" type="datetimeFigureOut">
              <a:rPr lang="de-DE" smtClean="0"/>
              <a:t>23.03.2021</a:t>
            </a:fld>
            <a:endParaRPr lang="de-DE"/>
          </a:p>
        </p:txBody>
      </p:sp>
      <p:sp>
        <p:nvSpPr>
          <p:cNvPr id="4" name="Fußzeilenplatzhalter 3">
            <a:extLst>
              <a:ext uri="{FF2B5EF4-FFF2-40B4-BE49-F238E27FC236}">
                <a16:creationId xmlns:a16="http://schemas.microsoft.com/office/drawing/2014/main" id="{BFD41C1B-FAE6-8348-9586-D92C340A142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5F71677-51F5-2B40-9061-550258683770}"/>
              </a:ext>
            </a:extLst>
          </p:cNvPr>
          <p:cNvSpPr>
            <a:spLocks noGrp="1"/>
          </p:cNvSpPr>
          <p:nvPr>
            <p:ph type="sldNum" sz="quarter" idx="12"/>
          </p:nvPr>
        </p:nvSpPr>
        <p:spPr/>
        <p:txBody>
          <a:bodyPr/>
          <a:lstStyle/>
          <a:p>
            <a:fld id="{46274A95-2F4B-0442-B222-CA5CE1717686}" type="slidenum">
              <a:rPr lang="de-DE" smtClean="0"/>
              <a:t>‹Nr.›</a:t>
            </a:fld>
            <a:endParaRPr lang="de-DE"/>
          </a:p>
        </p:txBody>
      </p:sp>
    </p:spTree>
    <p:extLst>
      <p:ext uri="{BB962C8B-B14F-4D97-AF65-F5344CB8AC3E}">
        <p14:creationId xmlns:p14="http://schemas.microsoft.com/office/powerpoint/2010/main" val="2610604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4BE1452-B27F-4947-9E24-21E51CA9EEB8}"/>
              </a:ext>
            </a:extLst>
          </p:cNvPr>
          <p:cNvSpPr>
            <a:spLocks noGrp="1"/>
          </p:cNvSpPr>
          <p:nvPr>
            <p:ph type="dt" sz="half" idx="10"/>
          </p:nvPr>
        </p:nvSpPr>
        <p:spPr/>
        <p:txBody>
          <a:bodyPr/>
          <a:lstStyle/>
          <a:p>
            <a:fld id="{D25BC0F3-18E7-C641-B74E-92644102CC56}" type="datetimeFigureOut">
              <a:rPr lang="de-DE" smtClean="0"/>
              <a:t>23.03.2021</a:t>
            </a:fld>
            <a:endParaRPr lang="de-DE"/>
          </a:p>
        </p:txBody>
      </p:sp>
      <p:sp>
        <p:nvSpPr>
          <p:cNvPr id="3" name="Fußzeilenplatzhalter 2">
            <a:extLst>
              <a:ext uri="{FF2B5EF4-FFF2-40B4-BE49-F238E27FC236}">
                <a16:creationId xmlns:a16="http://schemas.microsoft.com/office/drawing/2014/main" id="{B82062FE-8F4D-DE41-A237-7C9862EF71C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F163ADE-832D-1F44-93BD-40911C462EC6}"/>
              </a:ext>
            </a:extLst>
          </p:cNvPr>
          <p:cNvSpPr>
            <a:spLocks noGrp="1"/>
          </p:cNvSpPr>
          <p:nvPr>
            <p:ph type="sldNum" sz="quarter" idx="12"/>
          </p:nvPr>
        </p:nvSpPr>
        <p:spPr/>
        <p:txBody>
          <a:bodyPr/>
          <a:lstStyle/>
          <a:p>
            <a:fld id="{46274A95-2F4B-0442-B222-CA5CE1717686}" type="slidenum">
              <a:rPr lang="de-DE" smtClean="0"/>
              <a:t>‹Nr.›</a:t>
            </a:fld>
            <a:endParaRPr lang="de-DE"/>
          </a:p>
        </p:txBody>
      </p:sp>
    </p:spTree>
    <p:extLst>
      <p:ext uri="{BB962C8B-B14F-4D97-AF65-F5344CB8AC3E}">
        <p14:creationId xmlns:p14="http://schemas.microsoft.com/office/powerpoint/2010/main" val="330238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8BEE3-92D0-1F49-99AC-852603086FB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F2484A2-0C5F-BE4A-A3D8-43DADA73B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04A15B6-3434-7345-BDDC-6DA617494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63FCAE1-CC80-234A-892D-E742CB8385B2}"/>
              </a:ext>
            </a:extLst>
          </p:cNvPr>
          <p:cNvSpPr>
            <a:spLocks noGrp="1"/>
          </p:cNvSpPr>
          <p:nvPr>
            <p:ph type="dt" sz="half" idx="10"/>
          </p:nvPr>
        </p:nvSpPr>
        <p:spPr/>
        <p:txBody>
          <a:bodyPr/>
          <a:lstStyle/>
          <a:p>
            <a:fld id="{D25BC0F3-18E7-C641-B74E-92644102CC56}" type="datetimeFigureOut">
              <a:rPr lang="de-DE" smtClean="0"/>
              <a:t>23.03.2021</a:t>
            </a:fld>
            <a:endParaRPr lang="de-DE"/>
          </a:p>
        </p:txBody>
      </p:sp>
      <p:sp>
        <p:nvSpPr>
          <p:cNvPr id="6" name="Fußzeilenplatzhalter 5">
            <a:extLst>
              <a:ext uri="{FF2B5EF4-FFF2-40B4-BE49-F238E27FC236}">
                <a16:creationId xmlns:a16="http://schemas.microsoft.com/office/drawing/2014/main" id="{C0370447-6A67-2F48-B431-7DA902243F5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D64E67A-1074-2243-B5AC-98337CA35076}"/>
              </a:ext>
            </a:extLst>
          </p:cNvPr>
          <p:cNvSpPr>
            <a:spLocks noGrp="1"/>
          </p:cNvSpPr>
          <p:nvPr>
            <p:ph type="sldNum" sz="quarter" idx="12"/>
          </p:nvPr>
        </p:nvSpPr>
        <p:spPr/>
        <p:txBody>
          <a:bodyPr/>
          <a:lstStyle/>
          <a:p>
            <a:fld id="{46274A95-2F4B-0442-B222-CA5CE1717686}" type="slidenum">
              <a:rPr lang="de-DE" smtClean="0"/>
              <a:t>‹Nr.›</a:t>
            </a:fld>
            <a:endParaRPr lang="de-DE"/>
          </a:p>
        </p:txBody>
      </p:sp>
    </p:spTree>
    <p:extLst>
      <p:ext uri="{BB962C8B-B14F-4D97-AF65-F5344CB8AC3E}">
        <p14:creationId xmlns:p14="http://schemas.microsoft.com/office/powerpoint/2010/main" val="413275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F36FF-4956-4B49-A45D-99386026CB6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AC45097-CE02-7145-AB14-8F4432B95D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0EA2BCC-6FC6-E84A-834C-6D7BC68BB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6B272E-C37D-E04E-B6E7-8F9C6AE72E76}"/>
              </a:ext>
            </a:extLst>
          </p:cNvPr>
          <p:cNvSpPr>
            <a:spLocks noGrp="1"/>
          </p:cNvSpPr>
          <p:nvPr>
            <p:ph type="dt" sz="half" idx="10"/>
          </p:nvPr>
        </p:nvSpPr>
        <p:spPr/>
        <p:txBody>
          <a:bodyPr/>
          <a:lstStyle/>
          <a:p>
            <a:fld id="{D25BC0F3-18E7-C641-B74E-92644102CC56}" type="datetimeFigureOut">
              <a:rPr lang="de-DE" smtClean="0"/>
              <a:t>23.03.2021</a:t>
            </a:fld>
            <a:endParaRPr lang="de-DE"/>
          </a:p>
        </p:txBody>
      </p:sp>
      <p:sp>
        <p:nvSpPr>
          <p:cNvPr id="6" name="Fußzeilenplatzhalter 5">
            <a:extLst>
              <a:ext uri="{FF2B5EF4-FFF2-40B4-BE49-F238E27FC236}">
                <a16:creationId xmlns:a16="http://schemas.microsoft.com/office/drawing/2014/main" id="{4F5A7BF0-3B6F-1F44-90E6-269CBCDA9C4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EDEB97D-5902-3F4E-804E-8468D44714FE}"/>
              </a:ext>
            </a:extLst>
          </p:cNvPr>
          <p:cNvSpPr>
            <a:spLocks noGrp="1"/>
          </p:cNvSpPr>
          <p:nvPr>
            <p:ph type="sldNum" sz="quarter" idx="12"/>
          </p:nvPr>
        </p:nvSpPr>
        <p:spPr/>
        <p:txBody>
          <a:bodyPr/>
          <a:lstStyle/>
          <a:p>
            <a:fld id="{46274A95-2F4B-0442-B222-CA5CE1717686}" type="slidenum">
              <a:rPr lang="de-DE" smtClean="0"/>
              <a:t>‹Nr.›</a:t>
            </a:fld>
            <a:endParaRPr lang="de-DE"/>
          </a:p>
        </p:txBody>
      </p:sp>
    </p:spTree>
    <p:extLst>
      <p:ext uri="{BB962C8B-B14F-4D97-AF65-F5344CB8AC3E}">
        <p14:creationId xmlns:p14="http://schemas.microsoft.com/office/powerpoint/2010/main" val="1330617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878F7-A4EC-8249-B1AC-00928A13103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3FFC954-03CF-AF45-A1BF-EA65F9E539B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AEA58B4-AACC-1B4F-823D-9F92A20F44DF}"/>
              </a:ext>
            </a:extLst>
          </p:cNvPr>
          <p:cNvSpPr>
            <a:spLocks noGrp="1"/>
          </p:cNvSpPr>
          <p:nvPr>
            <p:ph type="dt" sz="half" idx="10"/>
          </p:nvPr>
        </p:nvSpPr>
        <p:spPr/>
        <p:txBody>
          <a:bodyPr/>
          <a:lstStyle/>
          <a:p>
            <a:fld id="{D25BC0F3-18E7-C641-B74E-92644102CC56}" type="datetimeFigureOut">
              <a:rPr lang="de-DE" smtClean="0"/>
              <a:t>23.03.2021</a:t>
            </a:fld>
            <a:endParaRPr lang="de-DE"/>
          </a:p>
        </p:txBody>
      </p:sp>
      <p:sp>
        <p:nvSpPr>
          <p:cNvPr id="5" name="Fußzeilenplatzhalter 4">
            <a:extLst>
              <a:ext uri="{FF2B5EF4-FFF2-40B4-BE49-F238E27FC236}">
                <a16:creationId xmlns:a16="http://schemas.microsoft.com/office/drawing/2014/main" id="{36D0490B-397A-9F42-9FEF-84C8278544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0A1089-D93C-DD42-A6C0-C378C110D575}"/>
              </a:ext>
            </a:extLst>
          </p:cNvPr>
          <p:cNvSpPr>
            <a:spLocks noGrp="1"/>
          </p:cNvSpPr>
          <p:nvPr>
            <p:ph type="sldNum" sz="quarter" idx="12"/>
          </p:nvPr>
        </p:nvSpPr>
        <p:spPr/>
        <p:txBody>
          <a:bodyPr/>
          <a:lstStyle/>
          <a:p>
            <a:fld id="{46274A95-2F4B-0442-B222-CA5CE1717686}" type="slidenum">
              <a:rPr lang="de-DE" smtClean="0"/>
              <a:t>‹Nr.›</a:t>
            </a:fld>
            <a:endParaRPr lang="de-DE"/>
          </a:p>
        </p:txBody>
      </p:sp>
    </p:spTree>
    <p:extLst>
      <p:ext uri="{BB962C8B-B14F-4D97-AF65-F5344CB8AC3E}">
        <p14:creationId xmlns:p14="http://schemas.microsoft.com/office/powerpoint/2010/main" val="282637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6E55A78-3EFA-DD45-A44F-2B247CCD705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C1A1313-C789-5A41-8AC5-61AC1407F84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1541E95-8B5F-5D41-B27D-DBBED24BEF81}"/>
              </a:ext>
            </a:extLst>
          </p:cNvPr>
          <p:cNvSpPr>
            <a:spLocks noGrp="1"/>
          </p:cNvSpPr>
          <p:nvPr>
            <p:ph type="dt" sz="half" idx="10"/>
          </p:nvPr>
        </p:nvSpPr>
        <p:spPr/>
        <p:txBody>
          <a:bodyPr/>
          <a:lstStyle/>
          <a:p>
            <a:fld id="{D25BC0F3-18E7-C641-B74E-92644102CC56}" type="datetimeFigureOut">
              <a:rPr lang="de-DE" smtClean="0"/>
              <a:t>23.03.2021</a:t>
            </a:fld>
            <a:endParaRPr lang="de-DE"/>
          </a:p>
        </p:txBody>
      </p:sp>
      <p:sp>
        <p:nvSpPr>
          <p:cNvPr id="5" name="Fußzeilenplatzhalter 4">
            <a:extLst>
              <a:ext uri="{FF2B5EF4-FFF2-40B4-BE49-F238E27FC236}">
                <a16:creationId xmlns:a16="http://schemas.microsoft.com/office/drawing/2014/main" id="{C6E536E7-AABD-7945-B1FF-8F26C995EA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E825E9-444C-6E46-B9FE-EFFC1785BEC6}"/>
              </a:ext>
            </a:extLst>
          </p:cNvPr>
          <p:cNvSpPr>
            <a:spLocks noGrp="1"/>
          </p:cNvSpPr>
          <p:nvPr>
            <p:ph type="sldNum" sz="quarter" idx="12"/>
          </p:nvPr>
        </p:nvSpPr>
        <p:spPr/>
        <p:txBody>
          <a:bodyPr/>
          <a:lstStyle/>
          <a:p>
            <a:fld id="{46274A95-2F4B-0442-B222-CA5CE1717686}" type="slidenum">
              <a:rPr lang="de-DE" smtClean="0"/>
              <a:t>‹Nr.›</a:t>
            </a:fld>
            <a:endParaRPr lang="de-DE"/>
          </a:p>
        </p:txBody>
      </p:sp>
    </p:spTree>
    <p:extLst>
      <p:ext uri="{BB962C8B-B14F-4D97-AF65-F5344CB8AC3E}">
        <p14:creationId xmlns:p14="http://schemas.microsoft.com/office/powerpoint/2010/main" val="296032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e-DE"/>
              <a:t>Mastertitelformat bearbeiten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7" name="Date Placeholder 6"/>
          <p:cNvSpPr>
            <a:spLocks noGrp="1"/>
          </p:cNvSpPr>
          <p:nvPr>
            <p:ph type="dt" sz="half" idx="10"/>
          </p:nvPr>
        </p:nvSpPr>
        <p:spPr/>
        <p:txBody>
          <a:bodyPr/>
          <a:lstStyle/>
          <a:p>
            <a:fld id="{1160EA64-D806-43AC-9DF2-F8C432F32B4C}" type="datetimeFigureOut">
              <a:rPr lang="en-US" dirty="0"/>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583436" y="3143250"/>
            <a:ext cx="4270248" cy="25967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 name="Date Placeholder 6"/>
          <p:cNvSpPr>
            <a:spLocks noGrp="1"/>
          </p:cNvSpPr>
          <p:nvPr>
            <p:ph type="dt" sz="half" idx="10"/>
          </p:nvPr>
        </p:nvSpPr>
        <p:spPr/>
        <p:txBody>
          <a:bodyPr/>
          <a:lstStyle/>
          <a:p>
            <a:fld id="{4F7D4976-E339-4826-83B7-FBD03F55ECF8}" type="datetimeFigureOut">
              <a:rPr lang="en-US" dirty="0"/>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de-DE"/>
              <a:t>Mastertitelformat bearbeiten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e-DE"/>
              <a:t>Mastertitelformat bearbeiten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9" name="Date Placeholder 8"/>
          <p:cNvSpPr>
            <a:spLocks noGrp="1"/>
          </p:cNvSpPr>
          <p:nvPr>
            <p:ph type="dt" sz="half" idx="10"/>
          </p:nvPr>
        </p:nvSpPr>
        <p:spPr/>
        <p:txBody>
          <a:bodyPr/>
          <a:lstStyle/>
          <a:p>
            <a:fld id="{D1BE4249-C0D0-4B06-8692-E8BB871AF643}" type="datetimeFigureOut">
              <a:rPr lang="en-US" dirty="0"/>
              <a:t>3/23/2021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3/23/2021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dirty="0"/>
              <a:t>18. </a:t>
            </a:r>
            <a:r>
              <a:rPr lang="en-US" dirty="0" err="1"/>
              <a:t>März</a:t>
            </a:r>
            <a:r>
              <a:rPr lang="en-US" dirty="0"/>
              <a:t> 2021</a:t>
            </a: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err="1"/>
              <a:t>Provenienz-Forschung-Daten</a:t>
            </a:r>
            <a:r>
              <a:rPr lang="en-US" dirty="0"/>
              <a:t>: </a:t>
            </a:r>
            <a:r>
              <a:rPr lang="en-US" dirty="0" err="1"/>
              <a:t>Wikidata</a:t>
            </a:r>
            <a:r>
              <a:rPr lang="en-US" dirty="0"/>
              <a:t> / Andreas Kennecke, UB Potsdam</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F50893F-2792-4E49-804F-670E195D0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0A78238-9C29-234C-B6A3-BCACDE9E83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18E038-775A-4A40-B266-C1FB9217F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BC0F3-18E7-C641-B74E-92644102CC56}" type="datetimeFigureOut">
              <a:rPr lang="de-DE" smtClean="0"/>
              <a:t>23.03.2021</a:t>
            </a:fld>
            <a:endParaRPr lang="de-DE"/>
          </a:p>
        </p:txBody>
      </p:sp>
      <p:sp>
        <p:nvSpPr>
          <p:cNvPr id="5" name="Fußzeilenplatzhalter 4">
            <a:extLst>
              <a:ext uri="{FF2B5EF4-FFF2-40B4-BE49-F238E27FC236}">
                <a16:creationId xmlns:a16="http://schemas.microsoft.com/office/drawing/2014/main" id="{6A0183B4-CB18-264B-AAAD-3C331B172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5044305-4918-2D42-857E-B58477B454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74A95-2F4B-0442-B222-CA5CE1717686}" type="slidenum">
              <a:rPr lang="de-DE" smtClean="0"/>
              <a:t>‹Nr.›</a:t>
            </a:fld>
            <a:endParaRPr lang="de-DE"/>
          </a:p>
        </p:txBody>
      </p:sp>
    </p:spTree>
    <p:extLst>
      <p:ext uri="{BB962C8B-B14F-4D97-AF65-F5344CB8AC3E}">
        <p14:creationId xmlns:p14="http://schemas.microsoft.com/office/powerpoint/2010/main" val="59874909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webextension" Target="../webextensions/webextension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eni.com/people/Karl-Elias-Ph-D/6000000000787151221" TargetMode="External"/><Relationship Id="rId2" Type="http://schemas.openxmlformats.org/officeDocument/2006/relationships/hyperlink" Target="https://lootedculturalassets.de/index.php/Detail/entities/5280" TargetMode="External"/><Relationship Id="rId1" Type="http://schemas.openxmlformats.org/officeDocument/2006/relationships/slideLayout" Target="../slideLayouts/slideLayout2.xml"/><Relationship Id="rId4" Type="http://schemas.openxmlformats.org/officeDocument/2006/relationships/hyperlink" Target="https://www.wikidata.org/wiki/Q102045786"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webextension" Target="../webextensions/webextension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lootedculturalassets.de/index.php/Detail/entities/743" TargetMode="External"/><Relationship Id="rId2" Type="http://schemas.openxmlformats.org/officeDocument/2006/relationships/hyperlink" Target="http://d-nb.info/gnd/1228668272" TargetMode="External"/><Relationship Id="rId1" Type="http://schemas.openxmlformats.org/officeDocument/2006/relationships/slideLayout" Target="../slideLayouts/slideLayout2.xml"/><Relationship Id="rId5" Type="http://schemas.openxmlformats.org/officeDocument/2006/relationships/hyperlink" Target="https://www.wikidata.org/wiki/Q105955514" TargetMode="External"/><Relationship Id="rId4" Type="http://schemas.openxmlformats.org/officeDocument/2006/relationships/hyperlink" Target="https://www.geni.com/people/Dr-Moritz-Kahn/600000003185556285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webextension" Target="../webextensions/webextension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webextension" Target="../webextensions/webextension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abikat.de/DB=1/SET=2/TTL=3/MAT=/NOMAT=T/REL?PPN=101629893" TargetMode="External"/><Relationship Id="rId2" Type="http://schemas.openxmlformats.org/officeDocument/2006/relationships/hyperlink" Target="http://d-nb.info/gnd/82240-1" TargetMode="External"/><Relationship Id="rId1" Type="http://schemas.openxmlformats.org/officeDocument/2006/relationships/slideLayout" Target="../slideLayouts/slideLayout2.xml"/><Relationship Id="rId6" Type="http://schemas.openxmlformats.org/officeDocument/2006/relationships/hyperlink" Target="https://www.wikidata.org/wiki/Q105528223" TargetMode="External"/><Relationship Id="rId5" Type="http://schemas.openxmlformats.org/officeDocument/2006/relationships/hyperlink" Target="https://provenienz.gbv.de/Veitel-Heine-Ephraim%27sche_Lehranstalt_(Berlin)" TargetMode="External"/><Relationship Id="rId4" Type="http://schemas.openxmlformats.org/officeDocument/2006/relationships/hyperlink" Target="https://lootedculturalassets.de/index.php/Detail/entities/53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1/relationships/webextension" Target="../webextensions/webextension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F5933-1833-D643-A3F1-50774E6358BA}"/>
              </a:ext>
            </a:extLst>
          </p:cNvPr>
          <p:cNvSpPr>
            <a:spLocks noGrp="1"/>
          </p:cNvSpPr>
          <p:nvPr>
            <p:ph type="ctrTitle"/>
          </p:nvPr>
        </p:nvSpPr>
        <p:spPr/>
        <p:txBody>
          <a:bodyPr>
            <a:normAutofit/>
          </a:bodyPr>
          <a:lstStyle/>
          <a:p>
            <a:r>
              <a:rPr lang="de-DE" dirty="0"/>
              <a:t>Provenienz-Forschung-daten: </a:t>
            </a:r>
            <a:r>
              <a:rPr lang="de-DE" dirty="0" err="1"/>
              <a:t>Wikidata</a:t>
            </a:r>
            <a:endParaRPr lang="de-DE" dirty="0"/>
          </a:p>
        </p:txBody>
      </p:sp>
      <p:sp>
        <p:nvSpPr>
          <p:cNvPr id="3" name="Untertitel 2">
            <a:extLst>
              <a:ext uri="{FF2B5EF4-FFF2-40B4-BE49-F238E27FC236}">
                <a16:creationId xmlns:a16="http://schemas.microsoft.com/office/drawing/2014/main" id="{C602B1F2-FC35-BC46-A599-F3A12254E196}"/>
              </a:ext>
            </a:extLst>
          </p:cNvPr>
          <p:cNvSpPr>
            <a:spLocks noGrp="1"/>
          </p:cNvSpPr>
          <p:nvPr>
            <p:ph type="subTitle" idx="1"/>
          </p:nvPr>
        </p:nvSpPr>
        <p:spPr/>
        <p:txBody>
          <a:bodyPr>
            <a:normAutofit fontScale="70000" lnSpcReduction="20000"/>
          </a:bodyPr>
          <a:lstStyle/>
          <a:p>
            <a:r>
              <a:rPr lang="de-DE" dirty="0"/>
              <a:t>Digitaler Workshop „Aktuelle Projekte und Forschungen zu NS-Raubgut“</a:t>
            </a:r>
          </a:p>
          <a:p>
            <a:r>
              <a:rPr lang="de-DE" dirty="0" err="1"/>
              <a:t>HfJS</a:t>
            </a:r>
            <a:r>
              <a:rPr lang="de-DE" dirty="0"/>
              <a:t>, Heidelberg, 18.-19. März 2021</a:t>
            </a:r>
          </a:p>
          <a:p>
            <a:endParaRPr lang="de-DE" dirty="0"/>
          </a:p>
          <a:p>
            <a:r>
              <a:rPr lang="de-DE" dirty="0"/>
              <a:t>Dr. Andreas Kennecke (UB Potsdam)</a:t>
            </a:r>
          </a:p>
        </p:txBody>
      </p:sp>
      <p:sp>
        <p:nvSpPr>
          <p:cNvPr id="5" name="Date Placeholder 6">
            <a:extLst>
              <a:ext uri="{FF2B5EF4-FFF2-40B4-BE49-F238E27FC236}">
                <a16:creationId xmlns:a16="http://schemas.microsoft.com/office/drawing/2014/main" id="{5CCB29B7-2A60-DD46-A063-728B8B6AAFF7}"/>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6" name="Footer Placeholder 7">
            <a:extLst>
              <a:ext uri="{FF2B5EF4-FFF2-40B4-BE49-F238E27FC236}">
                <a16:creationId xmlns:a16="http://schemas.microsoft.com/office/drawing/2014/main" id="{C8A0BA74-748B-824A-9F8F-6B72D991FE54}"/>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Tree>
    <p:extLst>
      <p:ext uri="{BB962C8B-B14F-4D97-AF65-F5344CB8AC3E}">
        <p14:creationId xmlns:p14="http://schemas.microsoft.com/office/powerpoint/2010/main" val="390931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a:t>LCA</a:t>
            </a:r>
          </a:p>
        </p:txBody>
      </p:sp>
      <p:pic>
        <p:nvPicPr>
          <p:cNvPr id="7" name="Grafik 6">
            <a:extLst>
              <a:ext uri="{FF2B5EF4-FFF2-40B4-BE49-F238E27FC236}">
                <a16:creationId xmlns:a16="http://schemas.microsoft.com/office/drawing/2014/main" id="{A7AAB853-5362-6142-982F-C5BE9330CE88}"/>
              </a:ext>
            </a:extLst>
          </p:cNvPr>
          <p:cNvPicPr>
            <a:picLocks noChangeAspect="1"/>
          </p:cNvPicPr>
          <p:nvPr/>
        </p:nvPicPr>
        <p:blipFill>
          <a:blip r:embed="rId2"/>
          <a:stretch>
            <a:fillRect/>
          </a:stretch>
        </p:blipFill>
        <p:spPr>
          <a:xfrm>
            <a:off x="2786743" y="151200"/>
            <a:ext cx="9144000" cy="5892800"/>
          </a:xfrm>
          <a:prstGeom prst="rect">
            <a:avLst/>
          </a:prstGeom>
        </p:spPr>
      </p:pic>
    </p:spTree>
    <p:extLst>
      <p:ext uri="{BB962C8B-B14F-4D97-AF65-F5344CB8AC3E}">
        <p14:creationId xmlns:p14="http://schemas.microsoft.com/office/powerpoint/2010/main" val="411596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411044" y="503428"/>
            <a:ext cx="2166693" cy="1151201"/>
          </a:xfrm>
        </p:spPr>
        <p:txBody>
          <a:bodyPr>
            <a:normAutofit fontScale="90000"/>
          </a:bodyPr>
          <a:lstStyle/>
          <a:p>
            <a:r>
              <a:rPr lang="de-DE" dirty="0"/>
              <a:t>Pro-</a:t>
            </a:r>
            <a:r>
              <a:rPr lang="de-DE" dirty="0" err="1"/>
              <a:t>venienz</a:t>
            </a:r>
            <a:r>
              <a:rPr lang="de-DE" dirty="0"/>
              <a:t>-</a:t>
            </a:r>
            <a:br>
              <a:rPr lang="de-DE" dirty="0"/>
            </a:br>
            <a:r>
              <a:rPr lang="de-DE" dirty="0"/>
              <a:t>Wiki</a:t>
            </a:r>
          </a:p>
        </p:txBody>
      </p:sp>
      <p:pic>
        <p:nvPicPr>
          <p:cNvPr id="2" name="Grafik 1">
            <a:extLst>
              <a:ext uri="{FF2B5EF4-FFF2-40B4-BE49-F238E27FC236}">
                <a16:creationId xmlns:a16="http://schemas.microsoft.com/office/drawing/2014/main" id="{3AF0D687-5553-7B45-A836-3DE1DAAFB0E5}"/>
              </a:ext>
            </a:extLst>
          </p:cNvPr>
          <p:cNvPicPr>
            <a:picLocks noChangeAspect="1"/>
          </p:cNvPicPr>
          <p:nvPr/>
        </p:nvPicPr>
        <p:blipFill>
          <a:blip r:embed="rId2"/>
          <a:stretch>
            <a:fillRect/>
          </a:stretch>
        </p:blipFill>
        <p:spPr>
          <a:xfrm>
            <a:off x="2879822" y="503428"/>
            <a:ext cx="9049832" cy="4822734"/>
          </a:xfrm>
          <a:prstGeom prst="rect">
            <a:avLst/>
          </a:prstGeom>
        </p:spPr>
      </p:pic>
      <p:sp>
        <p:nvSpPr>
          <p:cNvPr id="7" name="Rechteck 6">
            <a:extLst>
              <a:ext uri="{FF2B5EF4-FFF2-40B4-BE49-F238E27FC236}">
                <a16:creationId xmlns:a16="http://schemas.microsoft.com/office/drawing/2014/main" id="{9A17E34D-AB57-EF4A-AF41-69454E01E098}"/>
              </a:ext>
            </a:extLst>
          </p:cNvPr>
          <p:cNvSpPr/>
          <p:nvPr/>
        </p:nvSpPr>
        <p:spPr>
          <a:xfrm>
            <a:off x="411044" y="5453011"/>
            <a:ext cx="9625756" cy="369332"/>
          </a:xfrm>
          <a:prstGeom prst="rect">
            <a:avLst/>
          </a:prstGeom>
        </p:spPr>
        <p:txBody>
          <a:bodyPr wrap="square">
            <a:spAutoFit/>
          </a:bodyPr>
          <a:lstStyle/>
          <a:p>
            <a:r>
              <a:rPr lang="de-DE" dirty="0"/>
              <a:t>Ohne-ID: https://</a:t>
            </a:r>
            <a:r>
              <a:rPr lang="de-DE" dirty="0" err="1"/>
              <a:t>provenienz.gbv.de</a:t>
            </a:r>
            <a:r>
              <a:rPr lang="de-DE" dirty="0"/>
              <a:t>/Veitel-Heine-Ephraim%27sche_Lehranstalt_(Berlin)</a:t>
            </a:r>
          </a:p>
        </p:txBody>
      </p:sp>
    </p:spTree>
    <p:extLst>
      <p:ext uri="{BB962C8B-B14F-4D97-AF65-F5344CB8AC3E}">
        <p14:creationId xmlns:p14="http://schemas.microsoft.com/office/powerpoint/2010/main" val="3069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a:t>Wiki-</a:t>
            </a:r>
            <a:br>
              <a:rPr lang="de-DE" dirty="0"/>
            </a:br>
            <a:r>
              <a:rPr lang="de-DE" dirty="0" err="1"/>
              <a:t>data</a:t>
            </a:r>
            <a:endParaRPr lang="de-DE"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viewer">
                <a:extLst>
                  <a:ext uri="{FF2B5EF4-FFF2-40B4-BE49-F238E27FC236}">
                    <a16:creationId xmlns:a16="http://schemas.microsoft.com/office/drawing/2014/main" id="{BD691A7F-CA4A-6547-9B46-64D07C472E1C}"/>
                  </a:ext>
                </a:extLst>
              </p:cNvPr>
              <p:cNvGraphicFramePr>
                <a:graphicFrameLocks noGrp="1"/>
              </p:cNvGraphicFramePr>
              <p:nvPr>
                <p:extLst>
                  <p:ext uri="{D42A27DB-BD31-4B8C-83A1-F6EECF244321}">
                    <p14:modId xmlns:p14="http://schemas.microsoft.com/office/powerpoint/2010/main" val="3112313143"/>
                  </p:ext>
                </p:extLst>
              </p:nvPr>
            </p:nvGraphicFramePr>
            <p:xfrm>
              <a:off x="2570399" y="151200"/>
              <a:ext cx="9210557" cy="608500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title="Webviewer">
                <a:extLst>
                  <a:ext uri="{FF2B5EF4-FFF2-40B4-BE49-F238E27FC236}">
                    <a16:creationId xmlns:a16="http://schemas.microsoft.com/office/drawing/2014/main" id="{BD691A7F-CA4A-6547-9B46-64D07C472E1C}"/>
                  </a:ext>
                </a:extLst>
              </p:cNvPr>
              <p:cNvPicPr>
                <a:picLocks noGrp="1" noRot="1" noChangeAspect="1" noMove="1" noResize="1" noEditPoints="1" noAdjustHandles="1" noChangeArrowheads="1" noChangeShapeType="1"/>
              </p:cNvPicPr>
              <p:nvPr/>
            </p:nvPicPr>
            <p:blipFill>
              <a:blip r:embed="rId3"/>
              <a:stretch>
                <a:fillRect/>
              </a:stretch>
            </p:blipFill>
            <p:spPr>
              <a:xfrm>
                <a:off x="2570399" y="151200"/>
                <a:ext cx="9210557" cy="6085008"/>
              </a:xfrm>
              <a:prstGeom prst="rect">
                <a:avLst/>
              </a:prstGeom>
            </p:spPr>
          </p:pic>
        </mc:Fallback>
      </mc:AlternateContent>
    </p:spTree>
    <p:extLst>
      <p:ext uri="{BB962C8B-B14F-4D97-AF65-F5344CB8AC3E}">
        <p14:creationId xmlns:p14="http://schemas.microsoft.com/office/powerpoint/2010/main" val="274907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3C8CC-9F65-0446-BA98-F140F1E26703}"/>
              </a:ext>
            </a:extLst>
          </p:cNvPr>
          <p:cNvSpPr>
            <a:spLocks noGrp="1"/>
          </p:cNvSpPr>
          <p:nvPr>
            <p:ph type="title"/>
          </p:nvPr>
        </p:nvSpPr>
        <p:spPr/>
        <p:txBody>
          <a:bodyPr/>
          <a:lstStyle/>
          <a:p>
            <a:r>
              <a:rPr lang="de-DE" dirty="0"/>
              <a:t>Personen: Karl Elias</a:t>
            </a:r>
          </a:p>
        </p:txBody>
      </p:sp>
      <p:sp>
        <p:nvSpPr>
          <p:cNvPr id="3" name="Inhaltsplatzhalter 2">
            <a:extLst>
              <a:ext uri="{FF2B5EF4-FFF2-40B4-BE49-F238E27FC236}">
                <a16:creationId xmlns:a16="http://schemas.microsoft.com/office/drawing/2014/main" id="{FB7A8686-7E01-7D45-B83C-96FDC2E277D0}"/>
              </a:ext>
            </a:extLst>
          </p:cNvPr>
          <p:cNvSpPr>
            <a:spLocks noGrp="1"/>
          </p:cNvSpPr>
          <p:nvPr>
            <p:ph idx="1"/>
          </p:nvPr>
        </p:nvSpPr>
        <p:spPr/>
        <p:txBody>
          <a:bodyPr/>
          <a:lstStyle/>
          <a:p>
            <a:r>
              <a:rPr lang="de-DE" dirty="0"/>
              <a:t>LCA: </a:t>
            </a:r>
            <a:r>
              <a:rPr lang="de-DE" u="sng" dirty="0">
                <a:hlinkClick r:id="rId2"/>
              </a:rPr>
              <a:t>https://lootedculturalassets.de/index.php/Detail/entities/5280</a:t>
            </a:r>
            <a:endParaRPr lang="de-DE" u="sng" dirty="0"/>
          </a:p>
          <a:p>
            <a:r>
              <a:rPr lang="de-DE" u="sng" dirty="0" err="1"/>
              <a:t>Geni.com</a:t>
            </a:r>
            <a:r>
              <a:rPr lang="de-DE" u="sng" dirty="0"/>
              <a:t>: </a:t>
            </a:r>
            <a:r>
              <a:rPr lang="de-DE" u="sng" dirty="0">
                <a:hlinkClick r:id="rId3"/>
              </a:rPr>
              <a:t>https://www.geni.com/people/Karl-Elias-Ph-D/6000000000787151221</a:t>
            </a:r>
            <a:endParaRPr lang="de-DE" u="sng" dirty="0"/>
          </a:p>
          <a:p>
            <a:r>
              <a:rPr lang="de-DE" u="sng" dirty="0" err="1"/>
              <a:t>Wikidata</a:t>
            </a:r>
            <a:r>
              <a:rPr lang="de-DE" u="sng" dirty="0"/>
              <a:t>: </a:t>
            </a:r>
            <a:r>
              <a:rPr lang="de-DE" dirty="0"/>
              <a:t>Q102045786: </a:t>
            </a:r>
            <a:r>
              <a:rPr lang="de-DE" dirty="0">
                <a:hlinkClick r:id="rId4"/>
              </a:rPr>
              <a:t>https://www.wikidata.org/wiki/Q102045786</a:t>
            </a:r>
            <a:endParaRPr lang="de-DE" dirty="0"/>
          </a:p>
          <a:p>
            <a:endParaRPr lang="de-DE" dirty="0"/>
          </a:p>
          <a:p>
            <a:endParaRPr lang="de-DE" dirty="0"/>
          </a:p>
        </p:txBody>
      </p:sp>
      <p:sp>
        <p:nvSpPr>
          <p:cNvPr id="4" name="Date Placeholder 6">
            <a:extLst>
              <a:ext uri="{FF2B5EF4-FFF2-40B4-BE49-F238E27FC236}">
                <a16:creationId xmlns:a16="http://schemas.microsoft.com/office/drawing/2014/main" id="{88833277-8201-604A-BD52-CF17DC80A870}"/>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38FCEFC6-CFF9-7940-BCC1-18BF292AF8ED}"/>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Tree>
    <p:extLst>
      <p:ext uri="{BB962C8B-B14F-4D97-AF65-F5344CB8AC3E}">
        <p14:creationId xmlns:p14="http://schemas.microsoft.com/office/powerpoint/2010/main" val="124735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a:t>LCA</a:t>
            </a:r>
          </a:p>
        </p:txBody>
      </p:sp>
      <p:pic>
        <p:nvPicPr>
          <p:cNvPr id="6" name="Grafik 5">
            <a:extLst>
              <a:ext uri="{FF2B5EF4-FFF2-40B4-BE49-F238E27FC236}">
                <a16:creationId xmlns:a16="http://schemas.microsoft.com/office/drawing/2014/main" id="{3D3E77CB-FBA9-5643-90D4-B0AEE7234A13}"/>
              </a:ext>
            </a:extLst>
          </p:cNvPr>
          <p:cNvPicPr>
            <a:picLocks noChangeAspect="1"/>
          </p:cNvPicPr>
          <p:nvPr/>
        </p:nvPicPr>
        <p:blipFill>
          <a:blip r:embed="rId2"/>
          <a:stretch>
            <a:fillRect/>
          </a:stretch>
        </p:blipFill>
        <p:spPr>
          <a:xfrm>
            <a:off x="2842803" y="151200"/>
            <a:ext cx="9023465" cy="6375400"/>
          </a:xfrm>
          <a:prstGeom prst="rect">
            <a:avLst/>
          </a:prstGeom>
        </p:spPr>
      </p:pic>
    </p:spTree>
    <p:extLst>
      <p:ext uri="{BB962C8B-B14F-4D97-AF65-F5344CB8AC3E}">
        <p14:creationId xmlns:p14="http://schemas.microsoft.com/office/powerpoint/2010/main" val="225175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err="1"/>
              <a:t>Geni</a:t>
            </a:r>
            <a:r>
              <a:rPr lang="de-DE" dirty="0"/>
              <a:t>.</a:t>
            </a:r>
            <a:br>
              <a:rPr lang="de-DE" dirty="0"/>
            </a:br>
            <a:r>
              <a:rPr lang="de-DE" dirty="0" err="1"/>
              <a:t>com</a:t>
            </a:r>
            <a:endParaRPr lang="de-DE" dirty="0"/>
          </a:p>
        </p:txBody>
      </p:sp>
      <p:pic>
        <p:nvPicPr>
          <p:cNvPr id="6" name="Grafik 5">
            <a:extLst>
              <a:ext uri="{FF2B5EF4-FFF2-40B4-BE49-F238E27FC236}">
                <a16:creationId xmlns:a16="http://schemas.microsoft.com/office/drawing/2014/main" id="{BC2AD4DB-B5FC-3B40-863F-16ABE8F878F7}"/>
              </a:ext>
            </a:extLst>
          </p:cNvPr>
          <p:cNvPicPr>
            <a:picLocks noChangeAspect="1"/>
          </p:cNvPicPr>
          <p:nvPr/>
        </p:nvPicPr>
        <p:blipFill>
          <a:blip r:embed="rId2"/>
          <a:stretch>
            <a:fillRect/>
          </a:stretch>
        </p:blipFill>
        <p:spPr>
          <a:xfrm>
            <a:off x="2544469" y="151200"/>
            <a:ext cx="9321800" cy="6085008"/>
          </a:xfrm>
          <a:prstGeom prst="rect">
            <a:avLst/>
          </a:prstGeom>
        </p:spPr>
      </p:pic>
    </p:spTree>
    <p:extLst>
      <p:ext uri="{BB962C8B-B14F-4D97-AF65-F5344CB8AC3E}">
        <p14:creationId xmlns:p14="http://schemas.microsoft.com/office/powerpoint/2010/main" val="282514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a:t>Wiki</a:t>
            </a:r>
            <a:br>
              <a:rPr lang="de-DE" dirty="0"/>
            </a:br>
            <a:r>
              <a:rPr lang="de-DE" dirty="0" err="1"/>
              <a:t>data</a:t>
            </a:r>
            <a:endParaRPr lang="de-DE"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viewer">
                <a:extLst>
                  <a:ext uri="{FF2B5EF4-FFF2-40B4-BE49-F238E27FC236}">
                    <a16:creationId xmlns:a16="http://schemas.microsoft.com/office/drawing/2014/main" id="{BD691A7F-CA4A-6547-9B46-64D07C472E1C}"/>
                  </a:ext>
                </a:extLst>
              </p:cNvPr>
              <p:cNvGraphicFramePr>
                <a:graphicFrameLocks noGrp="1"/>
              </p:cNvGraphicFramePr>
              <p:nvPr/>
            </p:nvGraphicFramePr>
            <p:xfrm>
              <a:off x="2570399" y="151200"/>
              <a:ext cx="9210557" cy="608500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title="Webviewer">
                <a:extLst>
                  <a:ext uri="{FF2B5EF4-FFF2-40B4-BE49-F238E27FC236}">
                    <a16:creationId xmlns:a16="http://schemas.microsoft.com/office/drawing/2014/main" id="{BD691A7F-CA4A-6547-9B46-64D07C472E1C}"/>
                  </a:ext>
                </a:extLst>
              </p:cNvPr>
              <p:cNvPicPr>
                <a:picLocks noGrp="1" noRot="1" noChangeAspect="1" noMove="1" noResize="1" noEditPoints="1" noAdjustHandles="1" noChangeArrowheads="1" noChangeShapeType="1"/>
              </p:cNvPicPr>
              <p:nvPr/>
            </p:nvPicPr>
            <p:blipFill>
              <a:blip r:embed="rId3"/>
              <a:stretch>
                <a:fillRect/>
              </a:stretch>
            </p:blipFill>
            <p:spPr>
              <a:xfrm>
                <a:off x="2570399" y="151200"/>
                <a:ext cx="9210557" cy="6085008"/>
              </a:xfrm>
              <a:prstGeom prst="rect">
                <a:avLst/>
              </a:prstGeom>
            </p:spPr>
          </p:pic>
        </mc:Fallback>
      </mc:AlternateContent>
    </p:spTree>
    <p:extLst>
      <p:ext uri="{BB962C8B-B14F-4D97-AF65-F5344CB8AC3E}">
        <p14:creationId xmlns:p14="http://schemas.microsoft.com/office/powerpoint/2010/main" val="179424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688C1B-5328-2A48-B62A-5004E1FB7154}"/>
              </a:ext>
            </a:extLst>
          </p:cNvPr>
          <p:cNvSpPr>
            <a:spLocks noGrp="1"/>
          </p:cNvSpPr>
          <p:nvPr>
            <p:ph type="title"/>
          </p:nvPr>
        </p:nvSpPr>
        <p:spPr/>
        <p:txBody>
          <a:bodyPr/>
          <a:lstStyle/>
          <a:p>
            <a:r>
              <a:rPr lang="de-DE" dirty="0"/>
              <a:t>Beispiel: Moritz Moses Kahn</a:t>
            </a:r>
          </a:p>
        </p:txBody>
      </p:sp>
      <p:sp>
        <p:nvSpPr>
          <p:cNvPr id="3" name="Inhaltsplatzhalter 2">
            <a:extLst>
              <a:ext uri="{FF2B5EF4-FFF2-40B4-BE49-F238E27FC236}">
                <a16:creationId xmlns:a16="http://schemas.microsoft.com/office/drawing/2014/main" id="{ACF41AA3-C73F-EA45-A8FA-DB998F7901F4}"/>
              </a:ext>
            </a:extLst>
          </p:cNvPr>
          <p:cNvSpPr>
            <a:spLocks noGrp="1"/>
          </p:cNvSpPr>
          <p:nvPr>
            <p:ph idx="1"/>
          </p:nvPr>
        </p:nvSpPr>
        <p:spPr/>
        <p:txBody>
          <a:bodyPr/>
          <a:lstStyle/>
          <a:p>
            <a:r>
              <a:rPr lang="de-DE" dirty="0"/>
              <a:t>GND: 1228668272: </a:t>
            </a:r>
            <a:r>
              <a:rPr lang="de-DE" dirty="0">
                <a:hlinkClick r:id="rId2"/>
              </a:rPr>
              <a:t>http://d-nb.info/gnd/1228668272</a:t>
            </a:r>
            <a:endParaRPr lang="de-DE" dirty="0"/>
          </a:p>
          <a:p>
            <a:r>
              <a:rPr lang="de-DE" dirty="0"/>
              <a:t>LCA: 743: </a:t>
            </a:r>
            <a:r>
              <a:rPr lang="de-DE" dirty="0">
                <a:hlinkClick r:id="rId3"/>
              </a:rPr>
              <a:t>https://lootedculturalassets.de/index.php/Detail/entities/743</a:t>
            </a:r>
            <a:endParaRPr lang="de-DE" dirty="0"/>
          </a:p>
          <a:p>
            <a:r>
              <a:rPr lang="de-DE" dirty="0" err="1"/>
              <a:t>Geni.com</a:t>
            </a:r>
            <a:r>
              <a:rPr lang="de-DE" dirty="0"/>
              <a:t>: </a:t>
            </a:r>
            <a:r>
              <a:rPr lang="de-DE" dirty="0">
                <a:hlinkClick r:id="rId4"/>
              </a:rPr>
              <a:t>https://www.geni.com/people/Dr-Moritz-Kahn/6000000031855562852</a:t>
            </a:r>
            <a:endParaRPr lang="de-DE" dirty="0"/>
          </a:p>
          <a:p>
            <a:r>
              <a:rPr lang="de-DE" dirty="0" err="1"/>
              <a:t>Wikidata</a:t>
            </a:r>
            <a:r>
              <a:rPr lang="de-DE" dirty="0"/>
              <a:t>: Q105955514 : </a:t>
            </a:r>
            <a:r>
              <a:rPr lang="de-DE" dirty="0">
                <a:hlinkClick r:id="rId5"/>
              </a:rPr>
              <a:t>https://www.wikidata.org/wiki/Q105955514</a:t>
            </a:r>
            <a:endParaRPr lang="de-DE" dirty="0"/>
          </a:p>
          <a:p>
            <a:endParaRPr lang="de-DE" dirty="0"/>
          </a:p>
          <a:p>
            <a:endParaRPr lang="de-DE" dirty="0"/>
          </a:p>
          <a:p>
            <a:endParaRPr lang="de-DE" dirty="0"/>
          </a:p>
        </p:txBody>
      </p:sp>
      <p:sp>
        <p:nvSpPr>
          <p:cNvPr id="4" name="Date Placeholder 6">
            <a:extLst>
              <a:ext uri="{FF2B5EF4-FFF2-40B4-BE49-F238E27FC236}">
                <a16:creationId xmlns:a16="http://schemas.microsoft.com/office/drawing/2014/main" id="{D010C56F-9A02-AC49-B882-E7A4F44E6D46}"/>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9F97188E-6039-344F-BB5F-96A84D8B49E0}"/>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Tree>
    <p:extLst>
      <p:ext uri="{BB962C8B-B14F-4D97-AF65-F5344CB8AC3E}">
        <p14:creationId xmlns:p14="http://schemas.microsoft.com/office/powerpoint/2010/main" val="3322867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a:t>GND</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viewer">
                <a:extLst>
                  <a:ext uri="{FF2B5EF4-FFF2-40B4-BE49-F238E27FC236}">
                    <a16:creationId xmlns:a16="http://schemas.microsoft.com/office/drawing/2014/main" id="{BD691A7F-CA4A-6547-9B46-64D07C472E1C}"/>
                  </a:ext>
                </a:extLst>
              </p:cNvPr>
              <p:cNvGraphicFramePr>
                <a:graphicFrameLocks noGrp="1"/>
              </p:cNvGraphicFramePr>
              <p:nvPr/>
            </p:nvGraphicFramePr>
            <p:xfrm>
              <a:off x="2570399" y="151200"/>
              <a:ext cx="9210557" cy="608500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title="Webviewer">
                <a:extLst>
                  <a:ext uri="{FF2B5EF4-FFF2-40B4-BE49-F238E27FC236}">
                    <a16:creationId xmlns:a16="http://schemas.microsoft.com/office/drawing/2014/main" id="{BD691A7F-CA4A-6547-9B46-64D07C472E1C}"/>
                  </a:ext>
                </a:extLst>
              </p:cNvPr>
              <p:cNvPicPr>
                <a:picLocks noGrp="1" noRot="1" noChangeAspect="1" noMove="1" noResize="1" noEditPoints="1" noAdjustHandles="1" noChangeArrowheads="1" noChangeShapeType="1"/>
              </p:cNvPicPr>
              <p:nvPr/>
            </p:nvPicPr>
            <p:blipFill>
              <a:blip r:embed="rId3"/>
              <a:stretch>
                <a:fillRect/>
              </a:stretch>
            </p:blipFill>
            <p:spPr>
              <a:xfrm>
                <a:off x="2570399" y="151200"/>
                <a:ext cx="9210557" cy="6085008"/>
              </a:xfrm>
              <a:prstGeom prst="rect">
                <a:avLst/>
              </a:prstGeom>
            </p:spPr>
          </p:pic>
        </mc:Fallback>
      </mc:AlternateContent>
    </p:spTree>
    <p:extLst>
      <p:ext uri="{BB962C8B-B14F-4D97-AF65-F5344CB8AC3E}">
        <p14:creationId xmlns:p14="http://schemas.microsoft.com/office/powerpoint/2010/main" val="28755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a:t>LCA</a:t>
            </a:r>
          </a:p>
        </p:txBody>
      </p:sp>
      <p:pic>
        <p:nvPicPr>
          <p:cNvPr id="6" name="Grafik 5">
            <a:extLst>
              <a:ext uri="{FF2B5EF4-FFF2-40B4-BE49-F238E27FC236}">
                <a16:creationId xmlns:a16="http://schemas.microsoft.com/office/drawing/2014/main" id="{A69B8A13-6EA0-A048-ACAE-2A427D9A6037}"/>
              </a:ext>
            </a:extLst>
          </p:cNvPr>
          <p:cNvPicPr>
            <a:picLocks noChangeAspect="1"/>
          </p:cNvPicPr>
          <p:nvPr/>
        </p:nvPicPr>
        <p:blipFill>
          <a:blip r:embed="rId2"/>
          <a:stretch>
            <a:fillRect/>
          </a:stretch>
        </p:blipFill>
        <p:spPr>
          <a:xfrm>
            <a:off x="2845344" y="151200"/>
            <a:ext cx="8521700" cy="5842000"/>
          </a:xfrm>
          <a:prstGeom prst="rect">
            <a:avLst/>
          </a:prstGeom>
        </p:spPr>
      </p:pic>
    </p:spTree>
    <p:extLst>
      <p:ext uri="{BB962C8B-B14F-4D97-AF65-F5344CB8AC3E}">
        <p14:creationId xmlns:p14="http://schemas.microsoft.com/office/powerpoint/2010/main" val="408567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87751-F4EF-FF43-8978-50BD6A7DDFC3}"/>
              </a:ext>
            </a:extLst>
          </p:cNvPr>
          <p:cNvSpPr>
            <a:spLocks noGrp="1"/>
          </p:cNvSpPr>
          <p:nvPr>
            <p:ph type="title"/>
          </p:nvPr>
        </p:nvSpPr>
        <p:spPr/>
        <p:txBody>
          <a:bodyPr/>
          <a:lstStyle/>
          <a:p>
            <a:r>
              <a:rPr lang="de-DE" dirty="0"/>
              <a:t>Problem</a:t>
            </a:r>
          </a:p>
        </p:txBody>
      </p:sp>
      <p:sp>
        <p:nvSpPr>
          <p:cNvPr id="4" name="Date Placeholder 6">
            <a:extLst>
              <a:ext uri="{FF2B5EF4-FFF2-40B4-BE49-F238E27FC236}">
                <a16:creationId xmlns:a16="http://schemas.microsoft.com/office/drawing/2014/main" id="{C7BC91B4-7410-A44A-A22A-D383FA007837}"/>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80BC7E44-FEBC-8B42-8ADE-5423EBC8D8B5}"/>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7" name="Textplatzhalter 6">
            <a:extLst>
              <a:ext uri="{FF2B5EF4-FFF2-40B4-BE49-F238E27FC236}">
                <a16:creationId xmlns:a16="http://schemas.microsoft.com/office/drawing/2014/main" id="{9B431727-536B-D640-A1A1-1568EB2B99AF}"/>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32406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err="1"/>
              <a:t>Geni</a:t>
            </a:r>
            <a:r>
              <a:rPr lang="de-DE" dirty="0"/>
              <a:t>. </a:t>
            </a:r>
            <a:r>
              <a:rPr lang="de-DE" dirty="0" err="1"/>
              <a:t>Com</a:t>
            </a:r>
            <a:endParaRPr lang="de-DE" dirty="0"/>
          </a:p>
        </p:txBody>
      </p:sp>
      <p:pic>
        <p:nvPicPr>
          <p:cNvPr id="6" name="Grafik 5">
            <a:extLst>
              <a:ext uri="{FF2B5EF4-FFF2-40B4-BE49-F238E27FC236}">
                <a16:creationId xmlns:a16="http://schemas.microsoft.com/office/drawing/2014/main" id="{7415C047-6961-B94C-9E22-CCC6BBC88B36}"/>
              </a:ext>
            </a:extLst>
          </p:cNvPr>
          <p:cNvPicPr>
            <a:picLocks noChangeAspect="1"/>
          </p:cNvPicPr>
          <p:nvPr/>
        </p:nvPicPr>
        <p:blipFill>
          <a:blip r:embed="rId2"/>
          <a:stretch>
            <a:fillRect/>
          </a:stretch>
        </p:blipFill>
        <p:spPr>
          <a:xfrm>
            <a:off x="3045641" y="142748"/>
            <a:ext cx="8521700" cy="6093460"/>
          </a:xfrm>
          <a:prstGeom prst="rect">
            <a:avLst/>
          </a:prstGeom>
        </p:spPr>
      </p:pic>
    </p:spTree>
    <p:extLst>
      <p:ext uri="{BB962C8B-B14F-4D97-AF65-F5344CB8AC3E}">
        <p14:creationId xmlns:p14="http://schemas.microsoft.com/office/powerpoint/2010/main" val="141080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a:t>Wiki </a:t>
            </a:r>
            <a:r>
              <a:rPr lang="de-DE" dirty="0" err="1"/>
              <a:t>data</a:t>
            </a:r>
            <a:endParaRPr lang="de-DE"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viewer">
                <a:extLst>
                  <a:ext uri="{FF2B5EF4-FFF2-40B4-BE49-F238E27FC236}">
                    <a16:creationId xmlns:a16="http://schemas.microsoft.com/office/drawing/2014/main" id="{BD691A7F-CA4A-6547-9B46-64D07C472E1C}"/>
                  </a:ext>
                </a:extLst>
              </p:cNvPr>
              <p:cNvGraphicFramePr>
                <a:graphicFrameLocks noGrp="1"/>
              </p:cNvGraphicFramePr>
              <p:nvPr/>
            </p:nvGraphicFramePr>
            <p:xfrm>
              <a:off x="2570399" y="151200"/>
              <a:ext cx="9210557" cy="608500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title="Webviewer">
                <a:extLst>
                  <a:ext uri="{FF2B5EF4-FFF2-40B4-BE49-F238E27FC236}">
                    <a16:creationId xmlns:a16="http://schemas.microsoft.com/office/drawing/2014/main" id="{BD691A7F-CA4A-6547-9B46-64D07C472E1C}"/>
                  </a:ext>
                </a:extLst>
              </p:cNvPr>
              <p:cNvPicPr>
                <a:picLocks noGrp="1" noRot="1" noChangeAspect="1" noMove="1" noResize="1" noEditPoints="1" noAdjustHandles="1" noChangeArrowheads="1" noChangeShapeType="1"/>
              </p:cNvPicPr>
              <p:nvPr/>
            </p:nvPicPr>
            <p:blipFill>
              <a:blip r:embed="rId3"/>
              <a:stretch>
                <a:fillRect/>
              </a:stretch>
            </p:blipFill>
            <p:spPr>
              <a:xfrm>
                <a:off x="2570399" y="151200"/>
                <a:ext cx="9210557" cy="6085008"/>
              </a:xfrm>
              <a:prstGeom prst="rect">
                <a:avLst/>
              </a:prstGeom>
            </p:spPr>
          </p:pic>
        </mc:Fallback>
      </mc:AlternateContent>
    </p:spTree>
    <p:extLst>
      <p:ext uri="{BB962C8B-B14F-4D97-AF65-F5344CB8AC3E}">
        <p14:creationId xmlns:p14="http://schemas.microsoft.com/office/powerpoint/2010/main" val="3568960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09551-D5E4-DB45-8849-AA32431381F8}"/>
              </a:ext>
            </a:extLst>
          </p:cNvPr>
          <p:cNvSpPr>
            <a:spLocks noGrp="1"/>
          </p:cNvSpPr>
          <p:nvPr>
            <p:ph type="title"/>
          </p:nvPr>
        </p:nvSpPr>
        <p:spPr/>
        <p:txBody>
          <a:bodyPr/>
          <a:lstStyle/>
          <a:p>
            <a:r>
              <a:rPr lang="de-DE" dirty="0"/>
              <a:t>Thesaurus</a:t>
            </a:r>
          </a:p>
        </p:txBody>
      </p:sp>
      <p:sp>
        <p:nvSpPr>
          <p:cNvPr id="3" name="Inhaltsplatzhalter 2">
            <a:extLst>
              <a:ext uri="{FF2B5EF4-FFF2-40B4-BE49-F238E27FC236}">
                <a16:creationId xmlns:a16="http://schemas.microsoft.com/office/drawing/2014/main" id="{16C75A5B-11F8-FA4D-9077-9CD83D755AA1}"/>
              </a:ext>
            </a:extLst>
          </p:cNvPr>
          <p:cNvSpPr>
            <a:spLocks noGrp="1"/>
          </p:cNvSpPr>
          <p:nvPr>
            <p:ph idx="1"/>
          </p:nvPr>
        </p:nvSpPr>
        <p:spPr/>
        <p:txBody>
          <a:bodyPr>
            <a:normAutofit lnSpcReduction="10000"/>
          </a:bodyPr>
          <a:lstStyle/>
          <a:p>
            <a:pPr marL="0" indent="0">
              <a:buNone/>
            </a:pPr>
            <a:r>
              <a:rPr lang="de-DE" dirty="0"/>
              <a:t>Thesaurus ohne stabile IDs nicht mehr zeitgemäß.</a:t>
            </a:r>
          </a:p>
          <a:p>
            <a:pPr marL="0" indent="0">
              <a:buNone/>
            </a:pPr>
            <a:r>
              <a:rPr lang="de-DE" dirty="0"/>
              <a:t>Beispiel für Thesaurus in </a:t>
            </a:r>
            <a:r>
              <a:rPr lang="de-DE" dirty="0" err="1"/>
              <a:t>Wikidata</a:t>
            </a:r>
            <a:r>
              <a:rPr lang="de-DE" dirty="0"/>
              <a:t> angelegt: Standard-Thesaurus Wirtschaft</a:t>
            </a:r>
          </a:p>
          <a:p>
            <a:r>
              <a:rPr lang="de-DE" dirty="0"/>
              <a:t>Das Mapping wurde aus </a:t>
            </a:r>
            <a:r>
              <a:rPr lang="de-DE" dirty="0" err="1"/>
              <a:t>Wikidata</a:t>
            </a:r>
            <a:r>
              <a:rPr lang="de-DE" dirty="0"/>
              <a:t> extrahiert. </a:t>
            </a:r>
          </a:p>
          <a:p>
            <a:r>
              <a:rPr lang="de-DE" dirty="0"/>
              <a:t>Die IDs der STW-Deskriptoren sind dort im Property P3911 gespeichert. (Beispiel: https://</a:t>
            </a:r>
            <a:r>
              <a:rPr lang="de-DE" dirty="0" err="1"/>
              <a:t>www.wikidata.org</a:t>
            </a:r>
            <a:r>
              <a:rPr lang="de-DE" dirty="0"/>
              <a:t>/</a:t>
            </a:r>
            <a:r>
              <a:rPr lang="de-DE" dirty="0" err="1"/>
              <a:t>wiki</a:t>
            </a:r>
            <a:r>
              <a:rPr lang="de-DE" dirty="0"/>
              <a:t>/Q36704#P3911 ) </a:t>
            </a:r>
          </a:p>
          <a:p>
            <a:r>
              <a:rPr lang="de-DE" dirty="0"/>
              <a:t>Das in </a:t>
            </a:r>
            <a:r>
              <a:rPr lang="de-DE" dirty="0" err="1"/>
              <a:t>Wikidata</a:t>
            </a:r>
            <a:r>
              <a:rPr lang="de-DE" dirty="0"/>
              <a:t> publizierte Mapping wurde auf die STW-Subthesaurus G (Geographische Begriffe) und " (Wirtschaftssektoren) beschränkt.</a:t>
            </a:r>
          </a:p>
          <a:p>
            <a:r>
              <a:rPr lang="de-DE" dirty="0"/>
              <a:t>Einbindung in SKOS-Systeme möglich, gut </a:t>
            </a:r>
            <a:r>
              <a:rPr lang="de-DE" dirty="0" err="1"/>
              <a:t>einbindbar</a:t>
            </a:r>
            <a:r>
              <a:rPr lang="de-DE" dirty="0"/>
              <a:t> in Katalog- und Discovery Systeme</a:t>
            </a:r>
          </a:p>
          <a:p>
            <a:endParaRPr lang="de-DE" dirty="0"/>
          </a:p>
        </p:txBody>
      </p:sp>
      <p:sp>
        <p:nvSpPr>
          <p:cNvPr id="4" name="Date Placeholder 6">
            <a:extLst>
              <a:ext uri="{FF2B5EF4-FFF2-40B4-BE49-F238E27FC236}">
                <a16:creationId xmlns:a16="http://schemas.microsoft.com/office/drawing/2014/main" id="{13434661-C3B6-DF48-B8FC-E2B5896ED35B}"/>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1774B3BE-BB66-5E40-B72C-227FA30B43A4}"/>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Tree>
    <p:extLst>
      <p:ext uri="{BB962C8B-B14F-4D97-AF65-F5344CB8AC3E}">
        <p14:creationId xmlns:p14="http://schemas.microsoft.com/office/powerpoint/2010/main" val="3820398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0CDBB-B766-DB4D-B1AD-4701BBA79D4D}"/>
              </a:ext>
            </a:extLst>
          </p:cNvPr>
          <p:cNvSpPr>
            <a:spLocks noGrp="1"/>
          </p:cNvSpPr>
          <p:nvPr>
            <p:ph type="title"/>
          </p:nvPr>
        </p:nvSpPr>
        <p:spPr/>
        <p:txBody>
          <a:bodyPr/>
          <a:lstStyle/>
          <a:p>
            <a:r>
              <a:rPr lang="de-DE" dirty="0"/>
              <a:t>Lösung!?</a:t>
            </a:r>
          </a:p>
        </p:txBody>
      </p:sp>
      <p:sp>
        <p:nvSpPr>
          <p:cNvPr id="3" name="Textplatzhalter 2">
            <a:extLst>
              <a:ext uri="{FF2B5EF4-FFF2-40B4-BE49-F238E27FC236}">
                <a16:creationId xmlns:a16="http://schemas.microsoft.com/office/drawing/2014/main" id="{932E51B0-CA5A-DD4F-96BA-8B8CB3576051}"/>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2130100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DD0E7-46A0-4A42-A28B-E7A7C4D9BAB2}"/>
              </a:ext>
            </a:extLst>
          </p:cNvPr>
          <p:cNvSpPr>
            <a:spLocks noGrp="1"/>
          </p:cNvSpPr>
          <p:nvPr>
            <p:ph type="title"/>
          </p:nvPr>
        </p:nvSpPr>
        <p:spPr/>
        <p:txBody>
          <a:bodyPr/>
          <a:lstStyle/>
          <a:p>
            <a:r>
              <a:rPr lang="de-DE" dirty="0"/>
              <a:t>Datenaustausch</a:t>
            </a:r>
          </a:p>
        </p:txBody>
      </p:sp>
      <p:sp>
        <p:nvSpPr>
          <p:cNvPr id="3" name="Inhaltsplatzhalter 2">
            <a:extLst>
              <a:ext uri="{FF2B5EF4-FFF2-40B4-BE49-F238E27FC236}">
                <a16:creationId xmlns:a16="http://schemas.microsoft.com/office/drawing/2014/main" id="{56BA63DE-B0FF-3A41-8F7A-F917CF00A20D}"/>
              </a:ext>
            </a:extLst>
          </p:cNvPr>
          <p:cNvSpPr>
            <a:spLocks noGrp="1"/>
          </p:cNvSpPr>
          <p:nvPr>
            <p:ph idx="1"/>
          </p:nvPr>
        </p:nvSpPr>
        <p:spPr/>
        <p:txBody>
          <a:bodyPr>
            <a:normAutofit lnSpcReduction="10000"/>
          </a:bodyPr>
          <a:lstStyle/>
          <a:p>
            <a:pPr marL="0" indent="0">
              <a:buNone/>
            </a:pPr>
            <a:r>
              <a:rPr lang="de-DE" dirty="0"/>
              <a:t>Für </a:t>
            </a:r>
            <a:r>
              <a:rPr lang="de-DE" dirty="0" err="1"/>
              <a:t>Provenienzforschung</a:t>
            </a:r>
            <a:r>
              <a:rPr lang="de-DE" dirty="0"/>
              <a:t> und und darüber hinaus lässt sich gemeinsam an den wichtigsten Normansetzungen und -</a:t>
            </a:r>
            <a:r>
              <a:rPr lang="de-DE" dirty="0" err="1"/>
              <a:t>verlinkungen</a:t>
            </a:r>
            <a:r>
              <a:rPr lang="de-DE" dirty="0"/>
              <a:t> zu den Quellen arbeiten:</a:t>
            </a:r>
          </a:p>
          <a:p>
            <a:r>
              <a:rPr lang="de-DE" dirty="0"/>
              <a:t>Forschungsergebnisse werden soweit möglich und </a:t>
            </a:r>
            <a:r>
              <a:rPr lang="de-DE" dirty="0" err="1"/>
              <a:t>formalisierbar</a:t>
            </a:r>
            <a:r>
              <a:rPr lang="de-DE" dirty="0"/>
              <a:t> dokumentiert (Forschungsdatenmanagement)</a:t>
            </a:r>
          </a:p>
          <a:p>
            <a:r>
              <a:rPr lang="de-DE" dirty="0"/>
              <a:t>Offen für alle: Im Gegensatz zur GND könne alle zugreifen, wichtig für Erben</a:t>
            </a:r>
          </a:p>
          <a:p>
            <a:r>
              <a:rPr lang="de-DE" dirty="0"/>
              <a:t>Austausch über den Rahmen der </a:t>
            </a:r>
            <a:r>
              <a:rPr lang="de-DE" dirty="0" err="1"/>
              <a:t>Proveniezforschung</a:t>
            </a:r>
            <a:r>
              <a:rPr lang="de-DE" dirty="0"/>
              <a:t> hinweg</a:t>
            </a:r>
          </a:p>
          <a:p>
            <a:r>
              <a:rPr lang="de-DE" dirty="0"/>
              <a:t>Langzeitarchivierung</a:t>
            </a:r>
          </a:p>
          <a:p>
            <a:r>
              <a:rPr lang="de-DE" dirty="0"/>
              <a:t>Schnell ist ersichtlich, wo Quellen zur Person, Körperschaft, Ereignis etc. zu finden sind</a:t>
            </a:r>
          </a:p>
          <a:p>
            <a:endParaRPr lang="de-DE" dirty="0"/>
          </a:p>
          <a:p>
            <a:endParaRPr lang="de-DE" dirty="0"/>
          </a:p>
          <a:p>
            <a:pPr marL="0" indent="0">
              <a:buNone/>
            </a:pPr>
            <a:endParaRPr lang="de-DE" dirty="0"/>
          </a:p>
          <a:p>
            <a:endParaRPr lang="de-DE" dirty="0"/>
          </a:p>
        </p:txBody>
      </p:sp>
      <p:sp>
        <p:nvSpPr>
          <p:cNvPr id="4" name="Date Placeholder 6">
            <a:extLst>
              <a:ext uri="{FF2B5EF4-FFF2-40B4-BE49-F238E27FC236}">
                <a16:creationId xmlns:a16="http://schemas.microsoft.com/office/drawing/2014/main" id="{9C89BC10-FFA7-0A45-932B-BC93F605F50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6C4D4E19-FFEA-1F44-960F-82A224AE8F27}"/>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Tree>
    <p:extLst>
      <p:ext uri="{BB962C8B-B14F-4D97-AF65-F5344CB8AC3E}">
        <p14:creationId xmlns:p14="http://schemas.microsoft.com/office/powerpoint/2010/main" val="2506453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a:t>Wiki </a:t>
            </a:r>
            <a:r>
              <a:rPr lang="de-DE" dirty="0" err="1"/>
              <a:t>data</a:t>
            </a:r>
            <a:endParaRPr lang="de-DE"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viewer">
                <a:extLst>
                  <a:ext uri="{FF2B5EF4-FFF2-40B4-BE49-F238E27FC236}">
                    <a16:creationId xmlns:a16="http://schemas.microsoft.com/office/drawing/2014/main" id="{BD691A7F-CA4A-6547-9B46-64D07C472E1C}"/>
                  </a:ext>
                </a:extLst>
              </p:cNvPr>
              <p:cNvGraphicFramePr>
                <a:graphicFrameLocks noGrp="1"/>
              </p:cNvGraphicFramePr>
              <p:nvPr/>
            </p:nvGraphicFramePr>
            <p:xfrm>
              <a:off x="2570399" y="151200"/>
              <a:ext cx="9210557" cy="608500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title="Webviewer">
                <a:extLst>
                  <a:ext uri="{FF2B5EF4-FFF2-40B4-BE49-F238E27FC236}">
                    <a16:creationId xmlns:a16="http://schemas.microsoft.com/office/drawing/2014/main" id="{BD691A7F-CA4A-6547-9B46-64D07C472E1C}"/>
                  </a:ext>
                </a:extLst>
              </p:cNvPr>
              <p:cNvPicPr>
                <a:picLocks noGrp="1" noRot="1" noChangeAspect="1" noMove="1" noResize="1" noEditPoints="1" noAdjustHandles="1" noChangeArrowheads="1" noChangeShapeType="1"/>
              </p:cNvPicPr>
              <p:nvPr/>
            </p:nvPicPr>
            <p:blipFill>
              <a:blip r:embed="rId3"/>
              <a:stretch>
                <a:fillRect/>
              </a:stretch>
            </p:blipFill>
            <p:spPr>
              <a:xfrm>
                <a:off x="2570399" y="151200"/>
                <a:ext cx="9210557" cy="6085008"/>
              </a:xfrm>
              <a:prstGeom prst="rect">
                <a:avLst/>
              </a:prstGeom>
            </p:spPr>
          </p:pic>
        </mc:Fallback>
      </mc:AlternateContent>
      <p:sp>
        <p:nvSpPr>
          <p:cNvPr id="6" name="Rechteck 5">
            <a:extLst>
              <a:ext uri="{FF2B5EF4-FFF2-40B4-BE49-F238E27FC236}">
                <a16:creationId xmlns:a16="http://schemas.microsoft.com/office/drawing/2014/main" id="{0D76DF60-F49B-614C-A4F6-7816C8D3C14B}"/>
              </a:ext>
            </a:extLst>
          </p:cNvPr>
          <p:cNvSpPr/>
          <p:nvPr/>
        </p:nvSpPr>
        <p:spPr>
          <a:xfrm>
            <a:off x="3048000" y="3105835"/>
            <a:ext cx="6096000" cy="646331"/>
          </a:xfrm>
          <a:prstGeom prst="rect">
            <a:avLst/>
          </a:prstGeom>
        </p:spPr>
        <p:txBody>
          <a:bodyPr>
            <a:spAutoFit/>
          </a:bodyPr>
          <a:lstStyle/>
          <a:p>
            <a:r>
              <a:rPr lang="de-DE" dirty="0"/>
              <a:t>Schnell ist ersichtlich, wo Quellen zur Person, Körperschaft, Ereignis etc. zu finden sind</a:t>
            </a:r>
          </a:p>
        </p:txBody>
      </p:sp>
      <p:sp>
        <p:nvSpPr>
          <p:cNvPr id="8" name="Inhaltsplatzhalter 6">
            <a:extLst>
              <a:ext uri="{FF2B5EF4-FFF2-40B4-BE49-F238E27FC236}">
                <a16:creationId xmlns:a16="http://schemas.microsoft.com/office/drawing/2014/main" id="{FE6D227F-E552-5B44-AE52-B569127BB271}"/>
              </a:ext>
            </a:extLst>
          </p:cNvPr>
          <p:cNvSpPr txBox="1">
            <a:spLocks/>
          </p:cNvSpPr>
          <p:nvPr/>
        </p:nvSpPr>
        <p:spPr>
          <a:xfrm>
            <a:off x="245582" y="2463874"/>
            <a:ext cx="2140567" cy="12633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de-DE" dirty="0"/>
              <a:t>Wo ist der Nachlass?</a:t>
            </a:r>
          </a:p>
          <a:p>
            <a:pPr marL="0" indent="0">
              <a:buFont typeface="Arial" panose="020B0604020202020204" pitchFamily="34" charset="0"/>
              <a:buNone/>
            </a:pPr>
            <a:r>
              <a:rPr lang="de-DE" dirty="0"/>
              <a:t>Kann hier verzeichnet werden:</a:t>
            </a:r>
          </a:p>
          <a:p>
            <a:pPr marL="0" indent="0">
              <a:buFont typeface="Arial" panose="020B0604020202020204" pitchFamily="34" charset="0"/>
              <a:buNone/>
            </a:pPr>
            <a:r>
              <a:rPr lang="de-DE" dirty="0" err="1"/>
              <a:t>archives</a:t>
            </a:r>
            <a:r>
              <a:rPr lang="de-DE" dirty="0"/>
              <a:t> at</a:t>
            </a:r>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282175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DD0E7-46A0-4A42-A28B-E7A7C4D9BAB2}"/>
              </a:ext>
            </a:extLst>
          </p:cNvPr>
          <p:cNvSpPr>
            <a:spLocks noGrp="1"/>
          </p:cNvSpPr>
          <p:nvPr>
            <p:ph type="title"/>
          </p:nvPr>
        </p:nvSpPr>
        <p:spPr>
          <a:xfrm>
            <a:off x="463296" y="301752"/>
            <a:ext cx="1705138" cy="1188720"/>
          </a:xfrm>
        </p:spPr>
        <p:txBody>
          <a:bodyPr>
            <a:normAutofit fontScale="90000"/>
          </a:bodyPr>
          <a:lstStyle/>
          <a:p>
            <a:r>
              <a:rPr lang="de-DE" dirty="0"/>
              <a:t>Wiki</a:t>
            </a:r>
            <a:br>
              <a:rPr lang="de-DE" dirty="0"/>
            </a:br>
            <a:r>
              <a:rPr lang="de-DE" dirty="0" err="1"/>
              <a:t>data</a:t>
            </a:r>
            <a:r>
              <a:rPr lang="de-DE" dirty="0"/>
              <a:t>.</a:t>
            </a:r>
            <a:br>
              <a:rPr lang="de-DE" dirty="0"/>
            </a:br>
            <a:r>
              <a:rPr lang="de-DE" dirty="0"/>
              <a:t>he</a:t>
            </a:r>
          </a:p>
        </p:txBody>
      </p:sp>
      <p:sp>
        <p:nvSpPr>
          <p:cNvPr id="4" name="Date Placeholder 6">
            <a:extLst>
              <a:ext uri="{FF2B5EF4-FFF2-40B4-BE49-F238E27FC236}">
                <a16:creationId xmlns:a16="http://schemas.microsoft.com/office/drawing/2014/main" id="{9C89BC10-FFA7-0A45-932B-BC93F605F50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6C4D4E19-FFEA-1F44-960F-82A224AE8F27}"/>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7" name="Inhaltsplatzhalter 6">
            <a:extLst>
              <a:ext uri="{FF2B5EF4-FFF2-40B4-BE49-F238E27FC236}">
                <a16:creationId xmlns:a16="http://schemas.microsoft.com/office/drawing/2014/main" id="{8F445D62-BE4C-0747-85FA-BE5D37A5F8F6}"/>
              </a:ext>
            </a:extLst>
          </p:cNvPr>
          <p:cNvSpPr>
            <a:spLocks noGrp="1"/>
          </p:cNvSpPr>
          <p:nvPr>
            <p:ph idx="1"/>
          </p:nvPr>
        </p:nvSpPr>
        <p:spPr>
          <a:xfrm>
            <a:off x="245582" y="2463874"/>
            <a:ext cx="2140567" cy="1263395"/>
          </a:xfrm>
        </p:spPr>
        <p:txBody>
          <a:bodyPr>
            <a:normAutofit lnSpcReduction="10000"/>
          </a:bodyPr>
          <a:lstStyle/>
          <a:p>
            <a:pPr marL="0" indent="0">
              <a:buNone/>
            </a:pPr>
            <a:r>
              <a:rPr lang="de-DE" dirty="0"/>
              <a:t>Mehrsprachigkeit!!!</a:t>
            </a:r>
          </a:p>
          <a:p>
            <a:pPr marL="0" indent="0">
              <a:buNone/>
            </a:pPr>
            <a:r>
              <a:rPr lang="de-DE" dirty="0"/>
              <a:t>Auch ohne eigene (Sprach-) Wikipedia-Seite</a:t>
            </a:r>
          </a:p>
          <a:p>
            <a:pPr marL="0" indent="0">
              <a:buNone/>
            </a:pPr>
            <a:endParaRPr lang="de-DE" dirty="0"/>
          </a:p>
        </p:txBody>
      </p:sp>
      <p:pic>
        <p:nvPicPr>
          <p:cNvPr id="8" name="Grafik 7">
            <a:extLst>
              <a:ext uri="{FF2B5EF4-FFF2-40B4-BE49-F238E27FC236}">
                <a16:creationId xmlns:a16="http://schemas.microsoft.com/office/drawing/2014/main" id="{74F9C771-0D78-924B-8192-BDFCD440354B}"/>
              </a:ext>
            </a:extLst>
          </p:cNvPr>
          <p:cNvPicPr>
            <a:picLocks noChangeAspect="1"/>
          </p:cNvPicPr>
          <p:nvPr/>
        </p:nvPicPr>
        <p:blipFill>
          <a:blip r:embed="rId2"/>
          <a:stretch>
            <a:fillRect/>
          </a:stretch>
        </p:blipFill>
        <p:spPr>
          <a:xfrm>
            <a:off x="2507706" y="295216"/>
            <a:ext cx="9220998" cy="5940992"/>
          </a:xfrm>
          <a:prstGeom prst="rect">
            <a:avLst/>
          </a:prstGeom>
        </p:spPr>
      </p:pic>
    </p:spTree>
    <p:extLst>
      <p:ext uri="{BB962C8B-B14F-4D97-AF65-F5344CB8AC3E}">
        <p14:creationId xmlns:p14="http://schemas.microsoft.com/office/powerpoint/2010/main" val="1763489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5ED41-129F-8F47-82C0-0A023D93C9A3}"/>
              </a:ext>
            </a:extLst>
          </p:cNvPr>
          <p:cNvSpPr>
            <a:spLocks noGrp="1"/>
          </p:cNvSpPr>
          <p:nvPr>
            <p:ph type="title"/>
          </p:nvPr>
        </p:nvSpPr>
        <p:spPr/>
        <p:txBody>
          <a:bodyPr/>
          <a:lstStyle/>
          <a:p>
            <a:r>
              <a:rPr lang="de-DE" dirty="0" err="1"/>
              <a:t>Wikidata</a:t>
            </a:r>
            <a:r>
              <a:rPr lang="de-DE" dirty="0"/>
              <a:t> als HUB</a:t>
            </a:r>
          </a:p>
        </p:txBody>
      </p:sp>
      <p:sp>
        <p:nvSpPr>
          <p:cNvPr id="3" name="Inhaltsplatzhalter 2">
            <a:extLst>
              <a:ext uri="{FF2B5EF4-FFF2-40B4-BE49-F238E27FC236}">
                <a16:creationId xmlns:a16="http://schemas.microsoft.com/office/drawing/2014/main" id="{9F5DEA5B-1286-6D4F-82E0-771AA78EF6DE}"/>
              </a:ext>
            </a:extLst>
          </p:cNvPr>
          <p:cNvSpPr>
            <a:spLocks noGrp="1"/>
          </p:cNvSpPr>
          <p:nvPr>
            <p:ph idx="1"/>
          </p:nvPr>
        </p:nvSpPr>
        <p:spPr/>
        <p:txBody>
          <a:bodyPr/>
          <a:lstStyle/>
          <a:p>
            <a:r>
              <a:rPr lang="de-DE" dirty="0" err="1"/>
              <a:t>Wikidata</a:t>
            </a:r>
            <a:r>
              <a:rPr lang="de-DE" dirty="0"/>
              <a:t> als Normdatei vermag, die unterschiedlichen Systeme miteinander in Beziehungen zu setzen</a:t>
            </a:r>
          </a:p>
          <a:p>
            <a:r>
              <a:rPr lang="de-DE" dirty="0"/>
              <a:t>Daten werden </a:t>
            </a:r>
            <a:r>
              <a:rPr lang="de-DE" dirty="0" err="1"/>
              <a:t>kuratiert</a:t>
            </a:r>
            <a:r>
              <a:rPr lang="de-DE" dirty="0"/>
              <a:t> angereichert</a:t>
            </a:r>
          </a:p>
          <a:p>
            <a:r>
              <a:rPr lang="de-DE" dirty="0"/>
              <a:t>Möglichkeit, später durch die Verknüpfung via </a:t>
            </a:r>
            <a:r>
              <a:rPr lang="de-DE" dirty="0" err="1"/>
              <a:t>Wikidata</a:t>
            </a:r>
            <a:r>
              <a:rPr lang="de-DE" dirty="0"/>
              <a:t> Discovery System für </a:t>
            </a:r>
            <a:r>
              <a:rPr lang="de-DE" dirty="0" err="1"/>
              <a:t>Provenienforschung</a:t>
            </a:r>
            <a:r>
              <a:rPr lang="de-DE" dirty="0"/>
              <a:t> aufzubauen</a:t>
            </a:r>
          </a:p>
          <a:p>
            <a:endParaRPr lang="de-DE" dirty="0"/>
          </a:p>
          <a:p>
            <a:endParaRPr lang="de-DE" dirty="0"/>
          </a:p>
          <a:p>
            <a:endParaRPr lang="de-DE" dirty="0"/>
          </a:p>
        </p:txBody>
      </p:sp>
      <p:sp>
        <p:nvSpPr>
          <p:cNvPr id="4" name="Date Placeholder 6">
            <a:extLst>
              <a:ext uri="{FF2B5EF4-FFF2-40B4-BE49-F238E27FC236}">
                <a16:creationId xmlns:a16="http://schemas.microsoft.com/office/drawing/2014/main" id="{80F16ED9-29EE-B54B-A5CA-FCDB37DAD2E7}"/>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FB40787-7770-6F4A-9066-BAF92438442C}"/>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Tree>
    <p:extLst>
      <p:ext uri="{BB962C8B-B14F-4D97-AF65-F5344CB8AC3E}">
        <p14:creationId xmlns:p14="http://schemas.microsoft.com/office/powerpoint/2010/main" val="378691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32CA7-B1EC-B842-9FD7-F8EB12CB6830}"/>
              </a:ext>
            </a:extLst>
          </p:cNvPr>
          <p:cNvSpPr>
            <a:spLocks noGrp="1"/>
          </p:cNvSpPr>
          <p:nvPr>
            <p:ph type="title"/>
          </p:nvPr>
        </p:nvSpPr>
        <p:spPr/>
        <p:txBody>
          <a:bodyPr>
            <a:normAutofit/>
          </a:bodyPr>
          <a:lstStyle/>
          <a:p>
            <a:r>
              <a:rPr lang="de-DE" dirty="0"/>
              <a:t>FAIR Data</a:t>
            </a:r>
          </a:p>
        </p:txBody>
      </p:sp>
      <p:sp>
        <p:nvSpPr>
          <p:cNvPr id="3" name="Inhaltsplatzhalter 2">
            <a:extLst>
              <a:ext uri="{FF2B5EF4-FFF2-40B4-BE49-F238E27FC236}">
                <a16:creationId xmlns:a16="http://schemas.microsoft.com/office/drawing/2014/main" id="{24D8D22D-C893-8942-AD81-0A411F468087}"/>
              </a:ext>
            </a:extLst>
          </p:cNvPr>
          <p:cNvSpPr>
            <a:spLocks noGrp="1"/>
          </p:cNvSpPr>
          <p:nvPr>
            <p:ph idx="1"/>
          </p:nvPr>
        </p:nvSpPr>
        <p:spPr/>
        <p:txBody>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BB66079C-E1B0-824A-9EC7-EA396F12467F}"/>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21E3684F-E7B9-6544-A083-9FAC2448665F}"/>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graphicFrame>
        <p:nvGraphicFramePr>
          <p:cNvPr id="7" name="Tabelle 6">
            <a:extLst>
              <a:ext uri="{FF2B5EF4-FFF2-40B4-BE49-F238E27FC236}">
                <a16:creationId xmlns:a16="http://schemas.microsoft.com/office/drawing/2014/main" id="{A8EFC2BC-AF75-C24F-901F-8FF25B81F69C}"/>
              </a:ext>
            </a:extLst>
          </p:cNvPr>
          <p:cNvGraphicFramePr>
            <a:graphicFrameLocks noGrp="1"/>
          </p:cNvGraphicFramePr>
          <p:nvPr>
            <p:extLst>
              <p:ext uri="{D42A27DB-BD31-4B8C-83A1-F6EECF244321}">
                <p14:modId xmlns:p14="http://schemas.microsoft.com/office/powerpoint/2010/main" val="3838740830"/>
              </p:ext>
            </p:extLst>
          </p:nvPr>
        </p:nvGraphicFramePr>
        <p:xfrm>
          <a:off x="1293540" y="2372141"/>
          <a:ext cx="9511992" cy="3521167"/>
        </p:xfrm>
        <a:graphic>
          <a:graphicData uri="http://schemas.openxmlformats.org/drawingml/2006/table">
            <a:tbl>
              <a:tblPr/>
              <a:tblGrid>
                <a:gridCol w="1639231">
                  <a:extLst>
                    <a:ext uri="{9D8B030D-6E8A-4147-A177-3AD203B41FA5}">
                      <a16:colId xmlns:a16="http://schemas.microsoft.com/office/drawing/2014/main" val="2207974409"/>
                    </a:ext>
                  </a:extLst>
                </a:gridCol>
                <a:gridCol w="7872761">
                  <a:extLst>
                    <a:ext uri="{9D8B030D-6E8A-4147-A177-3AD203B41FA5}">
                      <a16:colId xmlns:a16="http://schemas.microsoft.com/office/drawing/2014/main" val="1190557919"/>
                    </a:ext>
                  </a:extLst>
                </a:gridCol>
              </a:tblGrid>
              <a:tr h="1319897">
                <a:tc>
                  <a:txBody>
                    <a:bodyPr/>
                    <a:lstStyle/>
                    <a:p>
                      <a:pPr fontAlgn="t"/>
                      <a:r>
                        <a:rPr lang="de-DE" sz="1600" b="1">
                          <a:effectLst/>
                        </a:rPr>
                        <a:t>Findable</a:t>
                      </a:r>
                      <a:endParaRPr lang="de-DE" sz="1600">
                        <a:effectLst/>
                      </a:endParaRPr>
                    </a:p>
                  </a:txBody>
                  <a:tcPr marL="27598" marR="27598" marT="27598" marB="27598">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de-DE" sz="1600" dirty="0">
                          <a:effectLst/>
                        </a:rPr>
                        <a:t>Der erste Schritt zur (Wieder-)Verwendung von Daten ist das Auffinden dieser Daten. Metadaten und Daten sollten sowohl für Menschen als auch für Computer leicht zu finden sein. Maschinenlesbare Metadaten sind für die automatische Erkennung von Datensätzen und Diensten unerlässlich. Daher ist dies ein wesentlicher Bestandteil des </a:t>
                      </a:r>
                      <a:r>
                        <a:rPr lang="de-DE" sz="1600" dirty="0" err="1">
                          <a:effectLst/>
                        </a:rPr>
                        <a:t>FAIRifizierungs</a:t>
                      </a:r>
                      <a:r>
                        <a:rPr lang="de-DE" sz="1600" dirty="0">
                          <a:effectLst/>
                        </a:rPr>
                        <a:t>-Prozesses.</a:t>
                      </a:r>
                    </a:p>
                  </a:txBody>
                  <a:tcPr marL="27598" marR="27598" marT="27598" marB="27598">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870593858"/>
                  </a:ext>
                </a:extLst>
              </a:tr>
              <a:tr h="571660">
                <a:tc>
                  <a:txBody>
                    <a:bodyPr/>
                    <a:lstStyle/>
                    <a:p>
                      <a:pPr fontAlgn="t"/>
                      <a:r>
                        <a:rPr lang="de-DE" sz="1600" b="1">
                          <a:effectLst/>
                        </a:rPr>
                        <a:t>Accessible</a:t>
                      </a:r>
                      <a:endParaRPr lang="de-DE" sz="1600">
                        <a:effectLst/>
                      </a:endParaRPr>
                    </a:p>
                  </a:txBody>
                  <a:tcPr marL="27598" marR="27598" marT="27598" marB="27598">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de-DE" sz="1600">
                          <a:effectLst/>
                        </a:rPr>
                        <a:t>Sobald die erforderlichen Daten gefunden wurden, muss der Benutzer wissen, wie auf sie zugegriffen werden kann, einschließlich Authentifizierung und Autorisierung.</a:t>
                      </a:r>
                    </a:p>
                  </a:txBody>
                  <a:tcPr marL="27598" marR="27598" marT="27598" marB="27598">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776157861"/>
                  </a:ext>
                </a:extLst>
              </a:tr>
              <a:tr h="814805">
                <a:tc>
                  <a:txBody>
                    <a:bodyPr/>
                    <a:lstStyle/>
                    <a:p>
                      <a:pPr fontAlgn="t"/>
                      <a:r>
                        <a:rPr lang="de-DE" sz="1600" b="1">
                          <a:effectLst/>
                        </a:rPr>
                        <a:t>Interoperable</a:t>
                      </a:r>
                      <a:endParaRPr lang="de-DE" sz="1600">
                        <a:effectLst/>
                      </a:endParaRPr>
                    </a:p>
                  </a:txBody>
                  <a:tcPr marL="27598" marR="27598" marT="27598" marB="27598">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de-DE" sz="1600" dirty="0">
                          <a:effectLst/>
                        </a:rPr>
                        <a:t>Die Daten müssen normalerweise in andere Daten integriert werden. Darüber hinaus müssen die Daten mit Anwendungen oder Workflows zur Analyse, Speicherung und Verarbeitung kompatibel sein.</a:t>
                      </a:r>
                    </a:p>
                  </a:txBody>
                  <a:tcPr marL="27598" marR="27598" marT="27598" marB="27598">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82889362"/>
                  </a:ext>
                </a:extLst>
              </a:tr>
              <a:tr h="814805">
                <a:tc>
                  <a:txBody>
                    <a:bodyPr/>
                    <a:lstStyle/>
                    <a:p>
                      <a:pPr fontAlgn="t"/>
                      <a:r>
                        <a:rPr lang="de-DE" sz="1600" b="1">
                          <a:effectLst/>
                        </a:rPr>
                        <a:t>Reusable</a:t>
                      </a:r>
                      <a:endParaRPr lang="de-DE" sz="1600">
                        <a:effectLst/>
                      </a:endParaRPr>
                    </a:p>
                  </a:txBody>
                  <a:tcPr marL="27598" marR="27598" marT="27598" marB="27598">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tc>
                  <a:txBody>
                    <a:bodyPr/>
                    <a:lstStyle/>
                    <a:p>
                      <a:pPr fontAlgn="t"/>
                      <a:r>
                        <a:rPr lang="de-DE" sz="1600" dirty="0">
                          <a:effectLst/>
                        </a:rPr>
                        <a:t>Das Ziel von FAIR ist die Optimierung der Wiederverwendung von Daten. Um dies zu erreichen, sollten Metadaten und Daten genau beschrieben werden, damit sie in verschiedenen Umgebungen repliziert und / oder kombiniert werden können.</a:t>
                      </a:r>
                    </a:p>
                  </a:txBody>
                  <a:tcPr marL="27598" marR="27598" marT="27598" marB="27598">
                    <a:lnL w="9525" cap="flat" cmpd="sng" algn="ctr">
                      <a:solidFill>
                        <a:srgbClr val="DEDEDE"/>
                      </a:solidFill>
                      <a:prstDash val="solid"/>
                      <a:round/>
                      <a:headEnd type="none" w="med" len="med"/>
                      <a:tailEnd type="none" w="med" len="med"/>
                    </a:lnL>
                    <a:lnR w="9525" cap="flat" cmpd="sng" algn="ctr">
                      <a:solidFill>
                        <a:srgbClr val="DEDEDE"/>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3808832872"/>
                  </a:ext>
                </a:extLst>
              </a:tr>
            </a:tbl>
          </a:graphicData>
        </a:graphic>
      </p:graphicFrame>
    </p:spTree>
    <p:extLst>
      <p:ext uri="{BB962C8B-B14F-4D97-AF65-F5344CB8AC3E}">
        <p14:creationId xmlns:p14="http://schemas.microsoft.com/office/powerpoint/2010/main" val="325604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32D3CFC-3A3B-0A44-B8A4-4E91CFA9273F}"/>
              </a:ext>
            </a:extLst>
          </p:cNvPr>
          <p:cNvSpPr/>
          <p:nvPr/>
        </p:nvSpPr>
        <p:spPr>
          <a:xfrm>
            <a:off x="3048000" y="2551837"/>
            <a:ext cx="6096000" cy="2031325"/>
          </a:xfrm>
          <a:prstGeom prst="rect">
            <a:avLst/>
          </a:prstGeom>
        </p:spPr>
        <p:txBody>
          <a:bodyPr>
            <a:spAutoFit/>
          </a:bodyPr>
          <a:lstStyle/>
          <a:p>
            <a:pPr marL="285750" indent="-285750">
              <a:buFont typeface="Arial" panose="020B0604020202020204" pitchFamily="34" charset="0"/>
              <a:buChar char="•"/>
            </a:pPr>
            <a:r>
              <a:rPr lang="de-DE" dirty="0"/>
              <a:t>Verschiedene Verzeichnungssysteme für Provenienzen </a:t>
            </a:r>
          </a:p>
          <a:p>
            <a:endParaRPr lang="de-DE" dirty="0"/>
          </a:p>
          <a:p>
            <a:pPr marL="285750" indent="-285750">
              <a:buFont typeface="Arial" panose="020B0604020202020204" pitchFamily="34" charset="0"/>
              <a:buChar char="•"/>
            </a:pPr>
            <a:r>
              <a:rPr lang="de-DE" dirty="0"/>
              <a:t>Unterschiedliche nationale Normdaten (</a:t>
            </a:r>
            <a:r>
              <a:rPr lang="de-DE" dirty="0" err="1"/>
              <a:t>authotity</a:t>
            </a:r>
            <a:r>
              <a:rPr lang="de-DE" dirty="0"/>
              <a:t> </a:t>
            </a:r>
            <a:r>
              <a:rPr lang="de-DE" dirty="0" err="1"/>
              <a:t>files</a:t>
            </a:r>
            <a:r>
              <a:rPr lang="de-DE" dirty="0"/>
              <a:t>)</a:t>
            </a:r>
          </a:p>
          <a:p>
            <a:endParaRPr lang="de-DE" dirty="0"/>
          </a:p>
          <a:p>
            <a:pPr marL="285750" indent="-285750">
              <a:buFont typeface="Arial" panose="020B0604020202020204" pitchFamily="34" charset="0"/>
              <a:buChar char="•"/>
            </a:pPr>
            <a:r>
              <a:rPr lang="de-DE" dirty="0"/>
              <a:t>Deutsche Normdatei GND im nicht-deutschsprachigen Raum weitestgehend unbekannt</a:t>
            </a:r>
          </a:p>
          <a:p>
            <a:endParaRPr lang="de-DE" dirty="0"/>
          </a:p>
        </p:txBody>
      </p:sp>
      <p:sp>
        <p:nvSpPr>
          <p:cNvPr id="3" name="Date Placeholder 6">
            <a:extLst>
              <a:ext uri="{FF2B5EF4-FFF2-40B4-BE49-F238E27FC236}">
                <a16:creationId xmlns:a16="http://schemas.microsoft.com/office/drawing/2014/main" id="{3B6090CD-2BFE-D94A-85D2-9A9DE1144FB0}"/>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4" name="Footer Placeholder 7">
            <a:extLst>
              <a:ext uri="{FF2B5EF4-FFF2-40B4-BE49-F238E27FC236}">
                <a16:creationId xmlns:a16="http://schemas.microsoft.com/office/drawing/2014/main" id="{CBC9A844-1BD0-494D-9C76-85D4696B1F0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Tree>
    <p:extLst>
      <p:ext uri="{BB962C8B-B14F-4D97-AF65-F5344CB8AC3E}">
        <p14:creationId xmlns:p14="http://schemas.microsoft.com/office/powerpoint/2010/main" val="322547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32CA7-B1EC-B842-9FD7-F8EB12CB6830}"/>
              </a:ext>
            </a:extLst>
          </p:cNvPr>
          <p:cNvSpPr>
            <a:spLocks noGrp="1"/>
          </p:cNvSpPr>
          <p:nvPr>
            <p:ph type="title"/>
          </p:nvPr>
        </p:nvSpPr>
        <p:spPr/>
        <p:txBody>
          <a:bodyPr>
            <a:normAutofit/>
          </a:bodyPr>
          <a:lstStyle/>
          <a:p>
            <a:r>
              <a:rPr lang="de-DE" dirty="0"/>
              <a:t>Verschiedene, unverbunden Systeme</a:t>
            </a:r>
          </a:p>
        </p:txBody>
      </p:sp>
      <p:sp>
        <p:nvSpPr>
          <p:cNvPr id="3" name="Inhaltsplatzhalter 2">
            <a:extLst>
              <a:ext uri="{FF2B5EF4-FFF2-40B4-BE49-F238E27FC236}">
                <a16:creationId xmlns:a16="http://schemas.microsoft.com/office/drawing/2014/main" id="{24D8D22D-C893-8942-AD81-0A411F468087}"/>
              </a:ext>
            </a:extLst>
          </p:cNvPr>
          <p:cNvSpPr>
            <a:spLocks noGrp="1"/>
          </p:cNvSpPr>
          <p:nvPr>
            <p:ph idx="1"/>
          </p:nvPr>
        </p:nvSpPr>
        <p:spPr/>
        <p:txBody>
          <a:bodyPr/>
          <a:lstStyle/>
          <a:p>
            <a:r>
              <a:rPr lang="de-DE" dirty="0"/>
              <a:t>Verzeichnungsdatenbanken (LCA, PICA-Kataloge, etc.)</a:t>
            </a:r>
          </a:p>
          <a:p>
            <a:r>
              <a:rPr lang="de-DE" dirty="0"/>
              <a:t>Normdaten (GND etc.)</a:t>
            </a:r>
          </a:p>
          <a:p>
            <a:r>
              <a:rPr lang="de-DE" dirty="0"/>
              <a:t>Personendatenbanken (GND, </a:t>
            </a:r>
            <a:r>
              <a:rPr lang="de-DE" dirty="0" err="1"/>
              <a:t>Geni.com</a:t>
            </a:r>
            <a:r>
              <a:rPr lang="de-DE" dirty="0"/>
              <a:t>, etc.)</a:t>
            </a:r>
          </a:p>
          <a:p>
            <a:r>
              <a:rPr lang="de-DE" dirty="0"/>
              <a:t>Thesaurus</a:t>
            </a:r>
          </a:p>
          <a:p>
            <a:endParaRPr lang="de-DE" dirty="0"/>
          </a:p>
          <a:p>
            <a:endParaRPr lang="de-DE" dirty="0"/>
          </a:p>
        </p:txBody>
      </p:sp>
      <p:sp>
        <p:nvSpPr>
          <p:cNvPr id="4" name="Date Placeholder 6">
            <a:extLst>
              <a:ext uri="{FF2B5EF4-FFF2-40B4-BE49-F238E27FC236}">
                <a16:creationId xmlns:a16="http://schemas.microsoft.com/office/drawing/2014/main" id="{BB66079C-E1B0-824A-9EC7-EA396F12467F}"/>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21E3684F-E7B9-6544-A083-9FAC2448665F}"/>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Tree>
    <p:extLst>
      <p:ext uri="{BB962C8B-B14F-4D97-AF65-F5344CB8AC3E}">
        <p14:creationId xmlns:p14="http://schemas.microsoft.com/office/powerpoint/2010/main" val="51630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32CA7-B1EC-B842-9FD7-F8EB12CB6830}"/>
              </a:ext>
            </a:extLst>
          </p:cNvPr>
          <p:cNvSpPr>
            <a:spLocks noGrp="1"/>
          </p:cNvSpPr>
          <p:nvPr>
            <p:ph type="title"/>
          </p:nvPr>
        </p:nvSpPr>
        <p:spPr/>
        <p:txBody>
          <a:bodyPr>
            <a:normAutofit/>
          </a:bodyPr>
          <a:lstStyle/>
          <a:p>
            <a:r>
              <a:rPr lang="de-DE" dirty="0"/>
              <a:t>Google Knowledge Graph</a:t>
            </a:r>
          </a:p>
        </p:txBody>
      </p:sp>
      <p:sp>
        <p:nvSpPr>
          <p:cNvPr id="3" name="Inhaltsplatzhalter 2">
            <a:extLst>
              <a:ext uri="{FF2B5EF4-FFF2-40B4-BE49-F238E27FC236}">
                <a16:creationId xmlns:a16="http://schemas.microsoft.com/office/drawing/2014/main" id="{24D8D22D-C893-8942-AD81-0A411F468087}"/>
              </a:ext>
            </a:extLst>
          </p:cNvPr>
          <p:cNvSpPr>
            <a:spLocks noGrp="1"/>
          </p:cNvSpPr>
          <p:nvPr>
            <p:ph idx="1"/>
          </p:nvPr>
        </p:nvSpPr>
        <p:spPr/>
        <p:txBody>
          <a:bodyPr>
            <a:normAutofit/>
          </a:bodyPr>
          <a:lstStyle/>
          <a:p>
            <a:pPr marL="0" indent="0">
              <a:buNone/>
            </a:pPr>
            <a:r>
              <a:rPr lang="de-DE" dirty="0"/>
              <a:t>Google Knowledge Graph  ist die Wissensdatenbank, die hinter den Google-Diensten steht: </a:t>
            </a:r>
          </a:p>
          <a:p>
            <a:r>
              <a:rPr lang="de-DE" dirty="0"/>
              <a:t>Wikipedia und </a:t>
            </a:r>
            <a:r>
              <a:rPr lang="de-DE" dirty="0" err="1"/>
              <a:t>Wikidata</a:t>
            </a:r>
            <a:r>
              <a:rPr lang="de-DE" dirty="0"/>
              <a:t> aktuell (noch) die wichtigsten Datenquellen</a:t>
            </a:r>
          </a:p>
          <a:p>
            <a:r>
              <a:rPr lang="de-DE" dirty="0"/>
              <a:t>Das </a:t>
            </a:r>
            <a:r>
              <a:rPr lang="de-DE" dirty="0" err="1"/>
              <a:t>kuratierte</a:t>
            </a:r>
            <a:r>
              <a:rPr lang="de-DE" dirty="0"/>
              <a:t> Wissen in </a:t>
            </a:r>
            <a:r>
              <a:rPr lang="de-DE" dirty="0" err="1"/>
              <a:t>Wikidata</a:t>
            </a:r>
            <a:r>
              <a:rPr lang="de-DE" dirty="0"/>
              <a:t> wie Wikipedia wird von Google abgefragt</a:t>
            </a:r>
          </a:p>
          <a:p>
            <a:r>
              <a:rPr lang="de-DE" dirty="0"/>
              <a:t>Anders als Wikipedia sind die normierten </a:t>
            </a:r>
            <a:r>
              <a:rPr lang="de-DE" dirty="0" err="1"/>
              <a:t>Wikidata</a:t>
            </a:r>
            <a:r>
              <a:rPr lang="de-DE" dirty="0"/>
              <a:t>-Daten besser für KI nutzbar</a:t>
            </a:r>
          </a:p>
          <a:p>
            <a:r>
              <a:rPr lang="de-DE" dirty="0"/>
              <a:t>Google verbindet Inhalte, die bspw. über die Links in den </a:t>
            </a:r>
            <a:r>
              <a:rPr lang="de-DE" dirty="0" err="1"/>
              <a:t>Wikidata</a:t>
            </a:r>
            <a:r>
              <a:rPr lang="de-DE" dirty="0"/>
              <a:t>-Datensätzen verbunden sind </a:t>
            </a:r>
          </a:p>
          <a:p>
            <a:pPr marL="0" indent="0">
              <a:buNone/>
            </a:pPr>
            <a:endParaRPr lang="de-DE" dirty="0"/>
          </a:p>
          <a:p>
            <a:endParaRPr lang="de-DE" dirty="0"/>
          </a:p>
          <a:p>
            <a:endParaRPr lang="de-DE" dirty="0"/>
          </a:p>
          <a:p>
            <a:endParaRPr lang="de-DE" dirty="0"/>
          </a:p>
        </p:txBody>
      </p:sp>
      <p:sp>
        <p:nvSpPr>
          <p:cNvPr id="4" name="Date Placeholder 6">
            <a:extLst>
              <a:ext uri="{FF2B5EF4-FFF2-40B4-BE49-F238E27FC236}">
                <a16:creationId xmlns:a16="http://schemas.microsoft.com/office/drawing/2014/main" id="{BB66079C-E1B0-824A-9EC7-EA396F12467F}"/>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21E3684F-E7B9-6544-A083-9FAC2448665F}"/>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Tree>
    <p:extLst>
      <p:ext uri="{BB962C8B-B14F-4D97-AF65-F5344CB8AC3E}">
        <p14:creationId xmlns:p14="http://schemas.microsoft.com/office/powerpoint/2010/main" val="38489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E28B6-30F5-D54C-851C-5950A48B36E2}"/>
              </a:ext>
            </a:extLst>
          </p:cNvPr>
          <p:cNvSpPr>
            <a:spLocks noGrp="1"/>
          </p:cNvSpPr>
          <p:nvPr>
            <p:ph type="title"/>
          </p:nvPr>
        </p:nvSpPr>
        <p:spPr/>
        <p:txBody>
          <a:bodyPr>
            <a:normAutofit/>
          </a:bodyPr>
          <a:lstStyle/>
          <a:p>
            <a:r>
              <a:rPr lang="de-DE" dirty="0" err="1"/>
              <a:t>Veitel</a:t>
            </a:r>
            <a:r>
              <a:rPr lang="de-DE" dirty="0"/>
              <a:t> Heine </a:t>
            </a:r>
            <a:r>
              <a:rPr lang="de-DE" dirty="0" err="1"/>
              <a:t>Ephraim'sche</a:t>
            </a:r>
            <a:r>
              <a:rPr lang="de-DE" dirty="0"/>
              <a:t> Lehranstalt‏ </a:t>
            </a:r>
          </a:p>
        </p:txBody>
      </p:sp>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lnSpcReduction="10000"/>
          </a:bodyPr>
          <a:lstStyle/>
          <a:p>
            <a:r>
              <a:rPr lang="de-DE" dirty="0"/>
              <a:t>GND: </a:t>
            </a:r>
            <a:r>
              <a:rPr lang="de-DE" dirty="0">
                <a:hlinkClick r:id="rId2" tooltip="http://d-nb.info/gnd/82240-1"/>
              </a:rPr>
              <a:t>http://d-nb.info/gnd/82240-1</a:t>
            </a:r>
            <a:endParaRPr lang="de-DE" dirty="0"/>
          </a:p>
          <a:p>
            <a:r>
              <a:rPr lang="de-DE" dirty="0"/>
              <a:t>SBB (K10Plus): PPN :101629893 </a:t>
            </a:r>
            <a:r>
              <a:rPr lang="de-DE" dirty="0">
                <a:hlinkClick r:id="rId3"/>
              </a:rPr>
              <a:t>https://stabikat.de/DB=1/SET=2/TTL=3/MAT=/NOMAT=T/REL?PPN=101629893</a:t>
            </a:r>
            <a:endParaRPr lang="de-DE" dirty="0"/>
          </a:p>
          <a:p>
            <a:r>
              <a:rPr lang="de-DE" dirty="0"/>
              <a:t>LCA: 535</a:t>
            </a:r>
            <a:r>
              <a:rPr lang="de-DE" cap="all" dirty="0"/>
              <a:t>: </a:t>
            </a:r>
            <a:r>
              <a:rPr lang="de-DE" dirty="0">
                <a:hlinkClick r:id="rId4"/>
              </a:rPr>
              <a:t>https://lootedculturalassets.de/index.php/Detail/entities/535</a:t>
            </a:r>
            <a:endParaRPr lang="de-DE" dirty="0"/>
          </a:p>
          <a:p>
            <a:r>
              <a:rPr lang="de-DE" dirty="0" err="1"/>
              <a:t>ProvenienzWiki</a:t>
            </a:r>
            <a:r>
              <a:rPr lang="de-DE" dirty="0"/>
              <a:t>: </a:t>
            </a:r>
            <a:r>
              <a:rPr lang="de-DE" dirty="0">
                <a:hlinkClick r:id="rId5"/>
              </a:rPr>
              <a:t>https://provenienz.gbv.de/Veitel-Heine-Ephraim%27sche_Lehranstalt_(Berlin)</a:t>
            </a:r>
            <a:endParaRPr lang="de-DE" dirty="0"/>
          </a:p>
          <a:p>
            <a:r>
              <a:rPr lang="de-DE" dirty="0" err="1"/>
              <a:t>Wikidata</a:t>
            </a:r>
            <a:r>
              <a:rPr lang="de-DE" dirty="0"/>
              <a:t>: Q105528223 : </a:t>
            </a:r>
            <a:r>
              <a:rPr lang="de-DE" dirty="0">
                <a:hlinkClick r:id="rId6"/>
              </a:rPr>
              <a:t>https://www.wikidata.org/wiki/Q105528223</a:t>
            </a:r>
            <a:endParaRPr lang="de-DE" dirty="0"/>
          </a:p>
          <a:p>
            <a:r>
              <a:rPr lang="de-DE" dirty="0"/>
              <a:t>Lost Art: keine Verknüpfung möglich, keine IDs</a:t>
            </a:r>
          </a:p>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Tree>
    <p:extLst>
      <p:ext uri="{BB962C8B-B14F-4D97-AF65-F5344CB8AC3E}">
        <p14:creationId xmlns:p14="http://schemas.microsoft.com/office/powerpoint/2010/main" val="298637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a:t>GND</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viewer">
                <a:extLst>
                  <a:ext uri="{FF2B5EF4-FFF2-40B4-BE49-F238E27FC236}">
                    <a16:creationId xmlns:a16="http://schemas.microsoft.com/office/drawing/2014/main" id="{BD691A7F-CA4A-6547-9B46-64D07C472E1C}"/>
                  </a:ext>
                </a:extLst>
              </p:cNvPr>
              <p:cNvGraphicFramePr>
                <a:graphicFrameLocks noGrp="1"/>
              </p:cNvGraphicFramePr>
              <p:nvPr/>
            </p:nvGraphicFramePr>
            <p:xfrm>
              <a:off x="2570399" y="151200"/>
              <a:ext cx="9210557" cy="608500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title="Webviewer">
                <a:extLst>
                  <a:ext uri="{FF2B5EF4-FFF2-40B4-BE49-F238E27FC236}">
                    <a16:creationId xmlns:a16="http://schemas.microsoft.com/office/drawing/2014/main" id="{BD691A7F-CA4A-6547-9B46-64D07C472E1C}"/>
                  </a:ext>
                </a:extLst>
              </p:cNvPr>
              <p:cNvPicPr>
                <a:picLocks noGrp="1" noRot="1" noChangeAspect="1" noMove="1" noResize="1" noEditPoints="1" noAdjustHandles="1" noChangeArrowheads="1" noChangeShapeType="1"/>
              </p:cNvPicPr>
              <p:nvPr/>
            </p:nvPicPr>
            <p:blipFill>
              <a:blip r:embed="rId3"/>
              <a:stretch>
                <a:fillRect/>
              </a:stretch>
            </p:blipFill>
            <p:spPr>
              <a:xfrm>
                <a:off x="2570399" y="151200"/>
                <a:ext cx="9210557" cy="6085008"/>
              </a:xfrm>
              <a:prstGeom prst="rect">
                <a:avLst/>
              </a:prstGeom>
            </p:spPr>
          </p:pic>
        </mc:Fallback>
      </mc:AlternateContent>
    </p:spTree>
    <p:extLst>
      <p:ext uri="{BB962C8B-B14F-4D97-AF65-F5344CB8AC3E}">
        <p14:creationId xmlns:p14="http://schemas.microsoft.com/office/powerpoint/2010/main" val="267170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E0E01D-D559-0E47-9AD7-D164F3955615}"/>
              </a:ext>
            </a:extLst>
          </p:cNvPr>
          <p:cNvSpPr>
            <a:spLocks noGrp="1"/>
          </p:cNvSpPr>
          <p:nvPr>
            <p:ph idx="1"/>
          </p:nvPr>
        </p:nvSpPr>
        <p:spPr/>
        <p:txBody>
          <a:bodyPr>
            <a:normAutofit/>
          </a:bodyPr>
          <a:lstStyle/>
          <a:p>
            <a:endParaRPr lang="de-DE" dirty="0"/>
          </a:p>
          <a:p>
            <a:endParaRPr lang="de-DE" dirty="0"/>
          </a:p>
          <a:p>
            <a:endParaRPr lang="de-DE" dirty="0"/>
          </a:p>
        </p:txBody>
      </p:sp>
      <p:sp>
        <p:nvSpPr>
          <p:cNvPr id="4" name="Date Placeholder 6">
            <a:extLst>
              <a:ext uri="{FF2B5EF4-FFF2-40B4-BE49-F238E27FC236}">
                <a16:creationId xmlns:a16="http://schemas.microsoft.com/office/drawing/2014/main" id="{A6E3DFDD-ADCD-7C41-816E-1ED5C46E6FCA}"/>
              </a:ext>
            </a:extLst>
          </p:cNvPr>
          <p:cNvSpPr>
            <a:spLocks noGrp="1"/>
          </p:cNvSpPr>
          <p:nvPr>
            <p:ph type="dt" sz="half" idx="10"/>
          </p:nvPr>
        </p:nvSpPr>
        <p:spPr>
          <a:xfrm>
            <a:off x="7821429" y="6238816"/>
            <a:ext cx="2753746" cy="323968"/>
          </a:xfrm>
        </p:spPr>
        <p:txBody>
          <a:bodyPr/>
          <a:lstStyle/>
          <a:p>
            <a:r>
              <a:rPr lang="en-US" dirty="0"/>
              <a:t>18. </a:t>
            </a:r>
            <a:r>
              <a:rPr lang="en-US" dirty="0" err="1"/>
              <a:t>März</a:t>
            </a:r>
            <a:r>
              <a:rPr lang="en-US" dirty="0"/>
              <a:t> 2021</a:t>
            </a:r>
          </a:p>
        </p:txBody>
      </p:sp>
      <p:sp>
        <p:nvSpPr>
          <p:cNvPr id="5" name="Footer Placeholder 7">
            <a:extLst>
              <a:ext uri="{FF2B5EF4-FFF2-40B4-BE49-F238E27FC236}">
                <a16:creationId xmlns:a16="http://schemas.microsoft.com/office/drawing/2014/main" id="{78197716-9651-B548-823B-F9B21C82A661}"/>
              </a:ext>
            </a:extLst>
          </p:cNvPr>
          <p:cNvSpPr>
            <a:spLocks noGrp="1"/>
          </p:cNvSpPr>
          <p:nvPr>
            <p:ph type="ftr" sz="quarter" idx="11"/>
          </p:nvPr>
        </p:nvSpPr>
        <p:spPr>
          <a:xfrm>
            <a:off x="1600200" y="6236208"/>
            <a:ext cx="5901189" cy="320040"/>
          </a:xfrm>
        </p:spPr>
        <p:txBody>
          <a:bodyPr/>
          <a:lstStyle/>
          <a:p>
            <a:r>
              <a:rPr lang="en-US" dirty="0" err="1"/>
              <a:t>Provenienz-Forschung-Daten</a:t>
            </a:r>
            <a:r>
              <a:rPr lang="en-US" dirty="0"/>
              <a:t>: </a:t>
            </a:r>
            <a:r>
              <a:rPr lang="en-US" dirty="0" err="1"/>
              <a:t>Wikidata</a:t>
            </a:r>
            <a:r>
              <a:rPr lang="en-US" dirty="0"/>
              <a:t> / Andreas Kennecke, UB Potsdam</a:t>
            </a:r>
          </a:p>
        </p:txBody>
      </p:sp>
      <p:sp>
        <p:nvSpPr>
          <p:cNvPr id="10" name="Titel 1">
            <a:extLst>
              <a:ext uri="{FF2B5EF4-FFF2-40B4-BE49-F238E27FC236}">
                <a16:creationId xmlns:a16="http://schemas.microsoft.com/office/drawing/2014/main" id="{8F5679F3-498C-7249-9EA4-8F31DBD96165}"/>
              </a:ext>
            </a:extLst>
          </p:cNvPr>
          <p:cNvSpPr>
            <a:spLocks noGrp="1"/>
          </p:cNvSpPr>
          <p:nvPr>
            <p:ph type="title"/>
          </p:nvPr>
        </p:nvSpPr>
        <p:spPr>
          <a:xfrm>
            <a:off x="325731" y="151200"/>
            <a:ext cx="2166693" cy="1151201"/>
          </a:xfrm>
        </p:spPr>
        <p:txBody>
          <a:bodyPr>
            <a:normAutofit/>
          </a:bodyPr>
          <a:lstStyle/>
          <a:p>
            <a:r>
              <a:rPr lang="de-DE" dirty="0" err="1"/>
              <a:t>Stabi</a:t>
            </a:r>
            <a:endParaRPr lang="de-DE"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viewer">
                <a:extLst>
                  <a:ext uri="{FF2B5EF4-FFF2-40B4-BE49-F238E27FC236}">
                    <a16:creationId xmlns:a16="http://schemas.microsoft.com/office/drawing/2014/main" id="{BD691A7F-CA4A-6547-9B46-64D07C472E1C}"/>
                  </a:ext>
                </a:extLst>
              </p:cNvPr>
              <p:cNvGraphicFramePr>
                <a:graphicFrameLocks noGrp="1"/>
              </p:cNvGraphicFramePr>
              <p:nvPr/>
            </p:nvGraphicFramePr>
            <p:xfrm>
              <a:off x="2570399" y="151200"/>
              <a:ext cx="9210557" cy="608500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title="Webviewer">
                <a:extLst>
                  <a:ext uri="{FF2B5EF4-FFF2-40B4-BE49-F238E27FC236}">
                    <a16:creationId xmlns:a16="http://schemas.microsoft.com/office/drawing/2014/main" id="{BD691A7F-CA4A-6547-9B46-64D07C472E1C}"/>
                  </a:ext>
                </a:extLst>
              </p:cNvPr>
              <p:cNvPicPr>
                <a:picLocks noGrp="1" noRot="1" noChangeAspect="1" noMove="1" noResize="1" noEditPoints="1" noAdjustHandles="1" noChangeArrowheads="1" noChangeShapeType="1"/>
              </p:cNvPicPr>
              <p:nvPr/>
            </p:nvPicPr>
            <p:blipFill>
              <a:blip r:embed="rId3"/>
              <a:stretch>
                <a:fillRect/>
              </a:stretch>
            </p:blipFill>
            <p:spPr>
              <a:xfrm>
                <a:off x="2570399" y="151200"/>
                <a:ext cx="9210557" cy="6085008"/>
              </a:xfrm>
              <a:prstGeom prst="rect">
                <a:avLst/>
              </a:prstGeom>
            </p:spPr>
          </p:pic>
        </mc:Fallback>
      </mc:AlternateContent>
    </p:spTree>
    <p:extLst>
      <p:ext uri="{BB962C8B-B14F-4D97-AF65-F5344CB8AC3E}">
        <p14:creationId xmlns:p14="http://schemas.microsoft.com/office/powerpoint/2010/main" val="143244988"/>
      </p:ext>
    </p:extLst>
  </p:cSld>
  <p:clrMapOvr>
    <a:masterClrMapping/>
  </p:clrMapOvr>
</p:sld>
</file>

<file path=ppt/theme/theme1.xml><?xml version="1.0" encoding="utf-8"?>
<a:theme xmlns:a="http://schemas.openxmlformats.org/drawingml/2006/main" name="Paket">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2.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5.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12.png"/></Relationships>
</file>

<file path=ppt/webextensions/_rels/webextension7.xml.rels><?xml version="1.0" encoding="UTF-8" standalone="yes"?>
<Relationships xmlns="http://schemas.openxmlformats.org/package/2006/relationships"><Relationship Id="rId1" Type="http://schemas.openxmlformats.org/officeDocument/2006/relationships/image" Target="../media/image13.png"/></Relationships>
</file>

<file path=ppt/webextensions/webextension1.xml><?xml version="1.0" encoding="utf-8"?>
<we:webextension xmlns:we="http://schemas.microsoft.com/office/webextensions/webextension/2010/11" id="{A17BD2C1-3C97-2546-A85E-A76E45EA792B}">
  <we:reference id="wa104295828" version="1.7.0.0" store="de-DE" storeType="OMEX"/>
  <we:alternateReferences>
    <we:reference id="WA104295828" version="1.7.0.0" store="WA104295828" storeType="OMEX"/>
  </we:alternateReferences>
  <we:properties>
    <we:property name="__labs__" value="{&quot;configuration&quot;:{&quot;appVersion&quot;:{&quot;major&quot;:1,&quot;minor&quot;:0},&quot;components&quot;:[{&quot;type&quot;:&quot;Labs.Components.ActivityComponent&quot;,&quot;name&quot;:&quot;portal.dnb.de/opac.htm?method=simpleSearch&amp;cqlMode=true&amp;query=nid%3D82240-1&quot;,&quot;values&quot;:{},&quot;data&quot;:{&quot;uri&quot;:&quot;portal.dnb.de/opac.htm?method=simpleSearch&amp;cqlMode=true&amp;query=nid%3D82240-1&quot;},&quot;secure&quot;:false}],&quot;name&quot;:&quot;portal.dnb.de/opac.htm?method=simpleSearch&amp;cqlMode=true&amp;query=nid%3D82240-1&quot;,&quot;timeline&quot;:null,&quot;analytics&quot;:null},&quot;hostVersion&quot;:{&quot;major&quot;:0,&quot;minor&quot;:1}}"/>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A17BD2C1-3C97-2546-A85E-A76E45EA792B}">
  <we:reference id="wa104295828" version="1.7.0.0" store="de-DE" storeType="OMEX"/>
  <we:alternateReferences>
    <we:reference id="WA104295828" version="1.7.0.0" store="WA104295828" storeType="OMEX"/>
  </we:alternateReferences>
  <we:properties>
    <we:property name="__labs__" value="{&quot;configuration&quot;:{&quot;appVersion&quot;:{&quot;major&quot;:1,&quot;minor&quot;:0},&quot;components&quot;:[{&quot;type&quot;:&quot;Labs.Components.ActivityComponent&quot;,&quot;name&quot;:&quot;stabikat.de/DB=1/SET=2/TTL=3/MAT=/NOMAT=T/REL?PPN=101629893&quot;,&quot;values&quot;:{},&quot;data&quot;:{&quot;uri&quot;:&quot;stabikat.de/DB=1/SET=2/TTL=3/MAT=/NOMAT=T/REL?PPN=101629893&quot;},&quot;secure&quot;:false}],&quot;name&quot;:&quot;stabikat.de/DB=1/SET=2/TTL=3/MAT=/NOMAT=T/REL?PPN=101629893&quot;,&quot;timeline&quot;:null,&quot;analytics&quot;:null},&quot;hostVersion&quot;:{&quot;major&quot;:0,&quot;minor&quot;:1}}"/>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A17BD2C1-3C97-2546-A85E-A76E45EA792B}">
  <we:reference id="wa104295828" version="1.7.0.0" store="de-DE" storeType="OMEX"/>
  <we:alternateReferences>
    <we:reference id="WA104295828" version="1.7.0.0" store="WA104295828" storeType="OMEX"/>
  </we:alternateReferences>
  <we:properties>
    <we:property name="__labs__" value="{&quot;configuration&quot;:{&quot;appVersion&quot;:{&quot;major&quot;:1,&quot;minor&quot;:0},&quot;components&quot;:[{&quot;type&quot;:&quot;Labs.Components.ActivityComponent&quot;,&quot;name&quot;:&quot;www.wikidata.org/wiki/Q105528223&quot;,&quot;values&quot;:{},&quot;data&quot;:{&quot;uri&quot;:&quot;www.wikidata.org/wiki/Q105528223&quot;},&quot;secure&quot;:false}],&quot;name&quot;:&quot;www.wikidata.org/wiki/Q105528223&quot;,&quot;timeline&quot;:null,&quot;analytics&quot;:null},&quot;hostVersion&quot;:{&quot;major&quot;:0,&quot;minor&quot;:1}}"/>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A17BD2C1-3C97-2546-A85E-A76E45EA792B}">
  <we:reference id="wa104295828" version="1.7.0.0" store="de-DE" storeType="OMEX"/>
  <we:alternateReferences>
    <we:reference id="WA104295828" version="1.7.0.0" store="WA104295828" storeType="OMEX"/>
  </we:alternateReferences>
  <we:properties>
    <we:property name="__labs__" value="{&quot;configuration&quot;:{&quot;appVersion&quot;:{&quot;major&quot;:1,&quot;minor&quot;:0},&quot;components&quot;:[{&quot;type&quot;:&quot;Labs.Components.ActivityComponent&quot;,&quot;name&quot;:&quot;www.wikidata.org/wiki/Q102045786&quot;,&quot;values&quot;:{},&quot;data&quot;:{&quot;uri&quot;:&quot;www.wikidata.org/wiki/Q102045786&quot;},&quot;secure&quot;:false}],&quot;name&quot;:&quot;www.wikidata.org/wiki/Q102045786&quot;,&quot;timeline&quot;:null,&quot;analytics&quot;:null},&quot;hostVersion&quot;:{&quot;major&quot;:0,&quot;minor&quot;:1}}"/>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A17BD2C1-3C97-2546-A85E-A76E45EA792B}">
  <we:reference id="wa104295828" version="1.7.0.0" store="de-DE" storeType="OMEX"/>
  <we:alternateReferences>
    <we:reference id="WA104295828" version="1.7.0.0" store="WA104295828" storeType="OMEX"/>
  </we:alternateReferences>
  <we:properties>
    <we:property name="__labs__" value="{&quot;configuration&quot;:{&quot;appVersion&quot;:{&quot;major&quot;:1,&quot;minor&quot;:0},&quot;components&quot;:[{&quot;type&quot;:&quot;Labs.Components.ActivityComponent&quot;,&quot;name&quot;:&quot;portal.dnb.de/opac.htm?method=simpleSearch&amp;cqlMode=true&amp;query=nid%3D1228668272&quot;,&quot;values&quot;:{},&quot;data&quot;:{&quot;uri&quot;:&quot;portal.dnb.de/opac.htm?method=simpleSearch&amp;cqlMode=true&amp;query=nid%3D1228668272&quot;},&quot;secure&quot;:false}],&quot;name&quot;:&quot;portal.dnb.de/opac.htm?method=simpleSearch&amp;cqlMode=true&amp;query=nid%3D1228668272&quot;,&quot;timeline&quot;:null,&quot;analytics&quot;:null},&quot;hostVersion&quot;:{&quot;major&quot;:0,&quot;minor&quot;:1}}"/>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A17BD2C1-3C97-2546-A85E-A76E45EA792B}">
  <we:reference id="wa104295828" version="1.7.0.0" store="de-DE" storeType="OMEX"/>
  <we:alternateReferences>
    <we:reference id="WA104295828" version="1.7.0.0" store="WA104295828" storeType="OMEX"/>
  </we:alternateReferences>
  <we:properties>
    <we:property name="__labs__" value="{&quot;configuration&quot;:{&quot;appVersion&quot;:{&quot;major&quot;:1,&quot;minor&quot;:0},&quot;components&quot;:[{&quot;type&quot;:&quot;Labs.Components.ActivityComponent&quot;,&quot;name&quot;:&quot;www.wikidata.org/wiki/Q105955514&quot;,&quot;values&quot;:{},&quot;data&quot;:{&quot;uri&quot;:&quot;www.wikidata.org/wiki/Q105955514&quot;},&quot;secure&quot;:false}],&quot;name&quot;:&quot;www.wikidata.org/wiki/Q105955514&quot;,&quot;timeline&quot;:null,&quot;analytics&quot;:null},&quot;hostVersion&quot;:{&quot;major&quot;:0,&quot;minor&quot;:1}}"/>
  </we:properties>
  <we:bindings/>
  <we:snapshot xmlns:r="http://schemas.openxmlformats.org/officeDocument/2006/relationships" r:embed="rId1"/>
</we:webextension>
</file>

<file path=ppt/webextensions/webextension7.xml><?xml version="1.0" encoding="utf-8"?>
<we:webextension xmlns:we="http://schemas.microsoft.com/office/webextensions/webextension/2010/11" id="{A17BD2C1-3C97-2546-A85E-A76E45EA792B}">
  <we:reference id="wa104295828" version="1.7.0.0" store="de-DE" storeType="OMEX"/>
  <we:alternateReferences>
    <we:reference id="WA104295828" version="1.7.0.0" store="WA104295828" storeType="OMEX"/>
  </we:alternateReferences>
  <we:properties>
    <we:property name="__labs__" value="{&quot;configuration&quot;:{&quot;appVersion&quot;:{&quot;major&quot;:1,&quot;minor&quot;:0},&quot;components&quot;:[{&quot;type&quot;:&quot;Labs.Components.ActivityComponent&quot;,&quot;name&quot;:&quot;www.wikidata.org/wiki/Q60844&quot;,&quot;values&quot;:{},&quot;data&quot;:{&quot;uri&quot;:&quot;www.wikidata.org/wiki/Q60844&quot;},&quot;secure&quot;:false}],&quot;name&quot;:&quot;www.wikidata.org/wiki/Q60844&quot;,&quot;timeline&quot;:null,&quot;analytics&quot;:null},&quot;hostVersion&quot;:{&quot;major&quot;:0,&quot;minor&quot;:1}}"/>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Paket</Template>
  <TotalTime>0</TotalTime>
  <Words>1148</Words>
  <Application>Microsoft Office PowerPoint</Application>
  <PresentationFormat>Breitbild</PresentationFormat>
  <Paragraphs>161</Paragraphs>
  <Slides>27</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27</vt:i4>
      </vt:variant>
    </vt:vector>
  </HeadingPairs>
  <TitlesOfParts>
    <vt:vector size="33" baseType="lpstr">
      <vt:lpstr>Arial</vt:lpstr>
      <vt:lpstr>Calibri</vt:lpstr>
      <vt:lpstr>Calibri Light</vt:lpstr>
      <vt:lpstr>Gill Sans MT</vt:lpstr>
      <vt:lpstr>Paket</vt:lpstr>
      <vt:lpstr>Benutzerdefiniertes Design</vt:lpstr>
      <vt:lpstr>Provenienz-Forschung-daten: Wikidata</vt:lpstr>
      <vt:lpstr>Problem</vt:lpstr>
      <vt:lpstr>FAIR Data</vt:lpstr>
      <vt:lpstr>PowerPoint-Präsentation</vt:lpstr>
      <vt:lpstr>Verschiedene, unverbunden Systeme</vt:lpstr>
      <vt:lpstr>Google Knowledge Graph</vt:lpstr>
      <vt:lpstr>Veitel Heine Ephraim'sche Lehranstalt‏ </vt:lpstr>
      <vt:lpstr>GND</vt:lpstr>
      <vt:lpstr>Stabi</vt:lpstr>
      <vt:lpstr>LCA</vt:lpstr>
      <vt:lpstr>Pro-venienz- Wiki</vt:lpstr>
      <vt:lpstr>Wiki- data</vt:lpstr>
      <vt:lpstr>Personen: Karl Elias</vt:lpstr>
      <vt:lpstr>LCA</vt:lpstr>
      <vt:lpstr>Geni. com</vt:lpstr>
      <vt:lpstr>Wiki data</vt:lpstr>
      <vt:lpstr>Beispiel: Moritz Moses Kahn</vt:lpstr>
      <vt:lpstr>GND</vt:lpstr>
      <vt:lpstr>LCA</vt:lpstr>
      <vt:lpstr>Geni. Com</vt:lpstr>
      <vt:lpstr>Wiki data</vt:lpstr>
      <vt:lpstr>Thesaurus</vt:lpstr>
      <vt:lpstr>Lösung!?</vt:lpstr>
      <vt:lpstr>Datenaustausch</vt:lpstr>
      <vt:lpstr>Wiki data</vt:lpstr>
      <vt:lpstr>Wiki data. he</vt:lpstr>
      <vt:lpstr>Wikidata als HUB</vt:lpstr>
    </vt:vector>
  </TitlesOfParts>
  <Manager/>
  <Company>Universitätsbibliothek Potsdam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Andreas Kennecke</dc:creator>
  <cp:keywords/>
  <dc:description/>
  <cp:lastModifiedBy>pentegruel pentegruel</cp:lastModifiedBy>
  <cp:revision>30</cp:revision>
  <dcterms:created xsi:type="dcterms:W3CDTF">2021-03-14T14:49:52Z</dcterms:created>
  <dcterms:modified xsi:type="dcterms:W3CDTF">2021-03-23T08:03:27Z</dcterms:modified>
  <cp:category/>
</cp:coreProperties>
</file>